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notesMasterIdLst>
    <p:notesMasterId r:id="rId27"/>
  </p:notesMasterIdLst>
  <p:sldIdLst>
    <p:sldId id="256" r:id="rId2"/>
    <p:sldId id="259" r:id="rId3"/>
    <p:sldId id="309" r:id="rId4"/>
    <p:sldId id="308" r:id="rId5"/>
    <p:sldId id="260" r:id="rId6"/>
    <p:sldId id="262" r:id="rId7"/>
    <p:sldId id="263" r:id="rId8"/>
    <p:sldId id="302" r:id="rId9"/>
    <p:sldId id="310" r:id="rId10"/>
    <p:sldId id="300" r:id="rId11"/>
    <p:sldId id="311" r:id="rId12"/>
    <p:sldId id="317" r:id="rId13"/>
    <p:sldId id="318" r:id="rId14"/>
    <p:sldId id="319" r:id="rId15"/>
    <p:sldId id="320" r:id="rId16"/>
    <p:sldId id="294" r:id="rId17"/>
    <p:sldId id="293" r:id="rId18"/>
    <p:sldId id="296" r:id="rId19"/>
    <p:sldId id="314" r:id="rId20"/>
    <p:sldId id="313" r:id="rId21"/>
    <p:sldId id="312" r:id="rId22"/>
    <p:sldId id="315" r:id="rId23"/>
    <p:sldId id="268" r:id="rId24"/>
    <p:sldId id="316" r:id="rId25"/>
    <p:sldId id="26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B4E454-0BD5-7AF2-FEF9-186F955111D1}" name="来宾用户" initials="来宾" userId="S::urn:spo:anon#c4ad27c189b3dbcc5c4942219398d5de661664d9669b2c5735d716079667ad9a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ya" initials="R" lastIdx="1" clrIdx="0">
    <p:extLst>
      <p:ext uri="{19B8F6BF-5375-455C-9EA6-DF929625EA0E}">
        <p15:presenceInfo xmlns:p15="http://schemas.microsoft.com/office/powerpoint/2012/main" userId="c9ba5871866697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43E"/>
    <a:srgbClr val="001748"/>
    <a:srgbClr val="0009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5062" autoAdjust="0"/>
  </p:normalViewPr>
  <p:slideViewPr>
    <p:cSldViewPr snapToGrid="0">
      <p:cViewPr varScale="1">
        <p:scale>
          <a:sx n="115" d="100"/>
          <a:sy n="115" d="100"/>
        </p:scale>
        <p:origin x="24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CEB91-9262-4D1F-AE5D-0968B7EAD38C}" type="datetimeFigureOut">
              <a:t>20/02/23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8708B-D461-4A2C-97F1-F1374E277DDC}" type="slidenum"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013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708B-D461-4A2C-97F1-F1374E277DDC}" type="slidenum">
              <a:rPr lang="en-US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4793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>
                <a:ea typeface="等线"/>
              </a:rPr>
              <a:t> </a:t>
            </a:r>
            <a:endParaRPr lang="zh-CN" dirty="0">
              <a:ea typeface="等线"/>
            </a:endParaRPr>
          </a:p>
          <a:p>
            <a:endParaRPr lang="en-US" altLang="zh-CN" dirty="0">
              <a:latin typeface="Calibri"/>
              <a:ea typeface="等线" panose="02010600030101010101" pitchFamily="2" charset="-122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708B-D461-4A2C-97F1-F1374E277DDC}" type="slidenum"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622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>
                <a:ea typeface="等线"/>
              </a:rPr>
              <a:t> </a:t>
            </a:r>
            <a:endParaRPr lang="zh-CN" dirty="0">
              <a:ea typeface="等线"/>
            </a:endParaRPr>
          </a:p>
          <a:p>
            <a:endParaRPr lang="en-US" altLang="zh-CN" dirty="0">
              <a:latin typeface="Calibri"/>
              <a:ea typeface="等线" panose="02010600030101010101" pitchFamily="2" charset="-122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708B-D461-4A2C-97F1-F1374E277DDC}" type="slidenum"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81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>
                <a:ea typeface="等线"/>
              </a:rPr>
              <a:t> </a:t>
            </a:r>
            <a:endParaRPr lang="zh-CN" dirty="0">
              <a:ea typeface="等线"/>
            </a:endParaRPr>
          </a:p>
          <a:p>
            <a:endParaRPr lang="en-US" altLang="zh-CN" dirty="0">
              <a:latin typeface="Calibri"/>
              <a:ea typeface="等线" panose="02010600030101010101" pitchFamily="2" charset="-122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708B-D461-4A2C-97F1-F1374E277DDC}" type="slidenum"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89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>
                <a:ea typeface="等线"/>
              </a:rPr>
              <a:t> </a:t>
            </a:r>
            <a:endParaRPr lang="zh-CN" dirty="0">
              <a:ea typeface="等线"/>
            </a:endParaRPr>
          </a:p>
          <a:p>
            <a:endParaRPr lang="en-US" altLang="zh-CN" dirty="0">
              <a:latin typeface="Calibri"/>
              <a:ea typeface="等线" panose="02010600030101010101" pitchFamily="2" charset="-122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708B-D461-4A2C-97F1-F1374E277DDC}" type="slidenum"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234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708B-D461-4A2C-97F1-F1374E277DDC}" type="slidenum">
              <a:rPr lang="en-GB" smtClean="0"/>
              <a:t>23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501087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02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1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91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769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48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694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02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6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6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02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4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0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6.svg"/><Relationship Id="rId4" Type="http://schemas.openxmlformats.org/officeDocument/2006/relationships/image" Target="../media/image22.sv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2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96BC0A08-7241-42D2-55FB-1EBC1BA0D5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42A9B-6D94-B102-4A1B-5953E1B5D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916" y="1286386"/>
            <a:ext cx="10905059" cy="26512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Neural Network and Deep Learning </a:t>
            </a:r>
            <a:r>
              <a:rPr lang="tr-TR" sz="54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Course Final Project</a:t>
            </a:r>
            <a:endParaRPr lang="en-IT" sz="5400" dirty="0">
              <a:solidFill>
                <a:schemeClr val="bg1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6DE0E-7446-2C21-9DC7-8127B9743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0087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GB" sz="1800" dirty="0">
                <a:solidFill>
                  <a:srgbClr val="FFFFFF"/>
                </a:solidFill>
                <a:latin typeface="RockwellNova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RockwellNova"/>
              </a:rPr>
              <a:t>mage Colorization using Conditional Generative Adversarial Networks</a:t>
            </a:r>
            <a:r>
              <a:rPr lang="en-GB" sz="1800" dirty="0">
                <a:solidFill>
                  <a:srgbClr val="FFFFFF"/>
                </a:solidFill>
                <a:latin typeface="RockwellNova"/>
              </a:rPr>
              <a:t> X-ray </a:t>
            </a:r>
            <a:endParaRPr lang="tr-TR" sz="1800" dirty="0">
              <a:solidFill>
                <a:srgbClr val="FFFFFF"/>
              </a:solidFill>
              <a:latin typeface="RockwellNova"/>
            </a:endParaRPr>
          </a:p>
          <a:p>
            <a:pPr algn="ctr"/>
            <a:r>
              <a:rPr lang="tr-TR" sz="1800" u="sng" dirty="0">
                <a:solidFill>
                  <a:schemeClr val="bg1"/>
                </a:solidFill>
                <a:latin typeface="Calibri"/>
                <a:ea typeface="Apple Symbols" panose="02000000000000000000" pitchFamily="2" charset="-79"/>
                <a:cs typeface="Apple Symbols"/>
              </a:rPr>
              <a:t>Prof. </a:t>
            </a:r>
            <a:r>
              <a:rPr lang="en-US" sz="1800" dirty="0">
                <a:solidFill>
                  <a:srgbClr val="FFFFFF"/>
                </a:solidFill>
                <a:latin typeface="RockwellNova"/>
              </a:rPr>
              <a:t>Jacopo Pegoraro</a:t>
            </a:r>
          </a:p>
          <a:p>
            <a:pPr algn="ctr"/>
            <a:endParaRPr lang="tr-TR" sz="1800" u="sng" dirty="0">
              <a:solidFill>
                <a:schemeClr val="bg1"/>
              </a:solidFill>
              <a:latin typeface="Calibri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3A6E394-ECAB-36ED-1F81-A2115BDE122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73172" y="84632"/>
            <a:ext cx="2207964" cy="2207964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B66634-CAF8-51C4-0498-B4DA876FFB20}"/>
              </a:ext>
            </a:extLst>
          </p:cNvPr>
          <p:cNvSpPr/>
          <p:nvPr/>
        </p:nvSpPr>
        <p:spPr>
          <a:xfrm>
            <a:off x="171445" y="5565293"/>
            <a:ext cx="6096000" cy="923330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/>
              </a:rPr>
              <a:t>Asal Rangrasiasl - 2046832</a:t>
            </a:r>
            <a:endParaRPr lang="en-IT" dirty="0">
              <a:solidFill>
                <a:schemeClr val="bg1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r>
              <a:rPr lang="en-IT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/>
              </a:rPr>
              <a:t>Roya Joulaei- </a:t>
            </a:r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/>
              </a:rPr>
              <a:t>2050954</a:t>
            </a:r>
          </a:p>
          <a:p>
            <a:r>
              <a:rPr lang="en-US" dirty="0" err="1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/>
              </a:rPr>
              <a:t>Mojtaba</a:t>
            </a:r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/>
              </a:rPr>
              <a:t>Roshana</a:t>
            </a:r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/>
              </a:rPr>
              <a:t> – 2050955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D2B5DD-0B77-8584-87C2-BDB6D0E818A4}"/>
              </a:ext>
            </a:extLst>
          </p:cNvPr>
          <p:cNvSpPr/>
          <p:nvPr/>
        </p:nvSpPr>
        <p:spPr>
          <a:xfrm>
            <a:off x="9621924" y="5799675"/>
            <a:ext cx="2096663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Calibri"/>
                <a:cs typeface="Apple Symbols"/>
              </a:rPr>
              <a:t> 20/02/2023</a:t>
            </a:r>
          </a:p>
        </p:txBody>
      </p:sp>
    </p:spTree>
    <p:extLst>
      <p:ext uri="{BB962C8B-B14F-4D97-AF65-F5344CB8AC3E}">
        <p14:creationId xmlns:p14="http://schemas.microsoft.com/office/powerpoint/2010/main" val="49189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693E0-CA00-4F3E-97D7-3D9E0221AD7F}"/>
              </a:ext>
            </a:extLst>
          </p:cNvPr>
          <p:cNvSpPr/>
          <p:nvPr/>
        </p:nvSpPr>
        <p:spPr>
          <a:xfrm>
            <a:off x="102000" y="1329819"/>
            <a:ext cx="11988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3A837D-27F9-445E-BCE0-15B0BAB1A6E4}"/>
              </a:ext>
            </a:extLst>
          </p:cNvPr>
          <p:cNvSpPr txBox="1"/>
          <p:nvPr/>
        </p:nvSpPr>
        <p:spPr>
          <a:xfrm>
            <a:off x="206693" y="261684"/>
            <a:ext cx="854655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400" dirty="0" err="1">
                <a:latin typeface="NimbusRomNo9L-Regu"/>
              </a:rPr>
              <a:t>c</a:t>
            </a:r>
            <a:r>
              <a:rPr lang="en-US" sz="5400" b="0" i="0" u="none" strike="noStrike" baseline="0" dirty="0" err="1">
                <a:latin typeface="NimbusRomNo9L-Regu"/>
              </a:rPr>
              <a:t>GAN</a:t>
            </a:r>
            <a:r>
              <a:rPr lang="en-US" sz="5400" b="0" i="0" u="none" strike="noStrike" baseline="0" dirty="0">
                <a:latin typeface="NimbusRomNo9L-Regu"/>
              </a:rPr>
              <a:t> vs. </a:t>
            </a:r>
            <a:r>
              <a:rPr lang="en-US" sz="5400" dirty="0">
                <a:latin typeface="NimbusRomNo9L-Regu"/>
              </a:rPr>
              <a:t>GAN</a:t>
            </a:r>
            <a:endParaRPr lang="en-IT" sz="5400" dirty="0">
              <a:latin typeface="Apple Symbols" panose="02000000000000000000" pitchFamily="2" charset="-79"/>
              <a:ea typeface="Apple Symbols" panose="02000000000000000000" pitchFamily="2" charset="-79"/>
              <a:cs typeface="Apple Symbol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701900D-2AF8-7B82-69BC-8F14E8100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24" y="1577567"/>
            <a:ext cx="7772400" cy="501874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95E7D7D-1925-36F2-E5C2-295BD19185AB}"/>
              </a:ext>
            </a:extLst>
          </p:cNvPr>
          <p:cNvSpPr/>
          <p:nvPr/>
        </p:nvSpPr>
        <p:spPr>
          <a:xfrm>
            <a:off x="1518424" y="4725294"/>
            <a:ext cx="1470103" cy="802887"/>
          </a:xfrm>
          <a:prstGeom prst="roundRect">
            <a:avLst/>
          </a:prstGeom>
          <a:solidFill>
            <a:srgbClr val="FFFF00">
              <a:alpha val="315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FE1956-7388-C0D5-D494-ADBEBCF5C250}"/>
              </a:ext>
            </a:extLst>
          </p:cNvPr>
          <p:cNvSpPr/>
          <p:nvPr/>
        </p:nvSpPr>
        <p:spPr>
          <a:xfrm>
            <a:off x="4180941" y="4323850"/>
            <a:ext cx="1470103" cy="802887"/>
          </a:xfrm>
          <a:prstGeom prst="roundRect">
            <a:avLst/>
          </a:prstGeom>
          <a:solidFill>
            <a:srgbClr val="FFFF00">
              <a:alpha val="315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6777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693E0-CA00-4F3E-97D7-3D9E0221AD7F}"/>
              </a:ext>
            </a:extLst>
          </p:cNvPr>
          <p:cNvSpPr/>
          <p:nvPr/>
        </p:nvSpPr>
        <p:spPr>
          <a:xfrm>
            <a:off x="102000" y="1329819"/>
            <a:ext cx="11988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3A837D-27F9-445E-BCE0-15B0BAB1A6E4}"/>
              </a:ext>
            </a:extLst>
          </p:cNvPr>
          <p:cNvSpPr txBox="1"/>
          <p:nvPr/>
        </p:nvSpPr>
        <p:spPr>
          <a:xfrm>
            <a:off x="206693" y="261684"/>
            <a:ext cx="854655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400" b="0" i="0" u="none" strike="noStrike" baseline="0" dirty="0">
                <a:latin typeface="NimbusRomNo9L-Regu"/>
              </a:rPr>
              <a:t>conditional GAN architecture</a:t>
            </a:r>
            <a:endParaRPr lang="en-IT" sz="5400" dirty="0">
              <a:latin typeface="Apple Symbols" panose="02000000000000000000" pitchFamily="2" charset="-79"/>
              <a:ea typeface="Apple Symbols" panose="02000000000000000000" pitchFamily="2" charset="-79"/>
              <a:cs typeface="Apple Symbol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BC4007-BA20-4755-8155-57EF27313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38" y="1704861"/>
            <a:ext cx="9733333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83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21D7D3-32A1-4250-8F3C-25CA0D883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432" y="1674354"/>
            <a:ext cx="7508392" cy="2409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86F6A4-BCB8-4498-B41F-69275FCDF81D}"/>
              </a:ext>
            </a:extLst>
          </p:cNvPr>
          <p:cNvSpPr txBox="1"/>
          <p:nvPr/>
        </p:nvSpPr>
        <p:spPr>
          <a:xfrm>
            <a:off x="338510" y="390893"/>
            <a:ext cx="11853490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200" b="0" i="0" u="none" strike="noStrike" baseline="0" dirty="0">
                <a:latin typeface="NimbusRomNo9L-Regu"/>
              </a:rPr>
              <a:t>Illustration of UNET and </a:t>
            </a:r>
            <a:r>
              <a:rPr lang="en-US" sz="4200" b="0" i="0" u="none" strike="noStrike" baseline="0" dirty="0" err="1">
                <a:latin typeface="NimbusRomNo9L-Regu"/>
              </a:rPr>
              <a:t>EncoderDecoder</a:t>
            </a:r>
            <a:r>
              <a:rPr lang="en-US" sz="4200" b="0" i="0" u="none" strike="noStrike" baseline="0" dirty="0">
                <a:latin typeface="NimbusRomNo9L-Regu"/>
              </a:rPr>
              <a:t> architecture</a:t>
            </a:r>
            <a:endParaRPr lang="en-IT" sz="4200" dirty="0">
              <a:latin typeface="Apple Symbols" panose="02000000000000000000" pitchFamily="2" charset="-79"/>
              <a:ea typeface="Apple Symbols" panose="02000000000000000000" pitchFamily="2" charset="-79"/>
              <a:cs typeface="Apple Symbol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F0D07F-68B0-44D5-9FBD-D3D3885CE81A}"/>
              </a:ext>
            </a:extLst>
          </p:cNvPr>
          <p:cNvSpPr/>
          <p:nvPr/>
        </p:nvSpPr>
        <p:spPr>
          <a:xfrm>
            <a:off x="102000" y="1329819"/>
            <a:ext cx="11988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2A953557-63DE-4581-A0F6-1AD24B8F70ED}"/>
              </a:ext>
            </a:extLst>
          </p:cNvPr>
          <p:cNvSpPr txBox="1"/>
          <p:nvPr/>
        </p:nvSpPr>
        <p:spPr>
          <a:xfrm>
            <a:off x="207176" y="1575800"/>
            <a:ext cx="4144038" cy="5016758"/>
          </a:xfrm>
          <a:prstGeom prst="rect">
            <a:avLst/>
          </a:prstGeom>
          <a:solidFill>
            <a:srgbClr val="001748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NimbusRomNo9L-Regu"/>
              </a:rPr>
              <a:t>encoder block of the generator network contains the architecture as follows: 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NimbusRomNo9L-Regu"/>
              </a:rPr>
              <a:t>C64-C128-C256-C512-C512-C512-C512-C512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NimbusRomNo9L-Regu"/>
              </a:rPr>
              <a:t>In terms of decoder: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NimbusRomNo9L-Regu"/>
              </a:rPr>
              <a:t> CD512-CD512-CD512-C512-C256-C128-C64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NimbusRomNo9L-Regu"/>
              </a:rPr>
              <a:t>The skip connections concatenate activations from layer </a:t>
            </a:r>
            <a:r>
              <a:rPr lang="en-US" sz="2000" b="0" i="0" u="none" strike="noStrike" baseline="0" dirty="0" err="1">
                <a:solidFill>
                  <a:schemeClr val="bg1"/>
                </a:solidFill>
                <a:latin typeface="NimbusRomNo9L-Regu"/>
              </a:rPr>
              <a:t>i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NimbusRomNo9L-Regu"/>
              </a:rPr>
              <a:t> to layer n-</a:t>
            </a:r>
            <a:r>
              <a:rPr lang="en-US" sz="2000" b="0" i="0" u="none" strike="noStrike" baseline="0" dirty="0" err="1">
                <a:solidFill>
                  <a:schemeClr val="bg1"/>
                </a:solidFill>
                <a:latin typeface="NimbusRomNo9L-Regu"/>
              </a:rPr>
              <a:t>i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NimbusRomNo9L-Regu"/>
              </a:rPr>
              <a:t>. This changes the number of channels in the decoder: </a:t>
            </a:r>
            <a:r>
              <a:rPr lang="en-US" sz="2000" b="0" i="0" u="none" strike="noStrike" baseline="0" dirty="0" err="1">
                <a:solidFill>
                  <a:schemeClr val="bg1"/>
                </a:solidFill>
                <a:latin typeface="NimbusRomNo9L-Regu"/>
              </a:rPr>
              <a:t>UNet</a:t>
            </a:r>
            <a:endParaRPr lang="en-US" sz="2000" b="0" i="0" u="none" strike="noStrike" baseline="0" dirty="0">
              <a:solidFill>
                <a:schemeClr val="bg1"/>
              </a:solidFill>
              <a:latin typeface="NimbusRomNo9L-Regu"/>
            </a:endParaRPr>
          </a:p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NimbusRomNo9L-Regu"/>
              </a:rPr>
              <a:t>decoder: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NimbusRomNo9L-Regu"/>
              </a:rPr>
              <a:t>CD512-CD1024-CD1024-C1024-C1024-C512 -C256-C128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  <a:highlight>
                <a:srgbClr val="001748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4E9B2-C6C5-428A-A4A9-8C0E0D1B55BD}"/>
              </a:ext>
            </a:extLst>
          </p:cNvPr>
          <p:cNvSpPr txBox="1"/>
          <p:nvPr/>
        </p:nvSpPr>
        <p:spPr>
          <a:xfrm>
            <a:off x="4857508" y="4697955"/>
            <a:ext cx="6746240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NimbusRomNo9L-Regu"/>
              </a:rPr>
              <a:t>Most of the convolutional layers will also be followed by the batch normalization layers(except for the first C64 layer).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586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AC4813-E937-4421-BC77-0AE40C610D80}"/>
              </a:ext>
            </a:extLst>
          </p:cNvPr>
          <p:cNvSpPr txBox="1"/>
          <p:nvPr/>
        </p:nvSpPr>
        <p:spPr>
          <a:xfrm>
            <a:off x="191034" y="208722"/>
            <a:ext cx="11253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ysClr val="windowText" lastClr="000000"/>
                </a:solidFill>
                <a:latin typeface="NimbusRomNo9L-Regu"/>
                <a:ea typeface="Apple Symbols" panose="02000000000000000000" pitchFamily="2" charset="-79"/>
                <a:cs typeface="Apple Symbols" panose="02000000000000000000" pitchFamily="2" charset="-79"/>
              </a:rPr>
              <a:t>Hyperparameters of UNET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542AC-EE46-4705-86BA-0975141902E3}"/>
              </a:ext>
            </a:extLst>
          </p:cNvPr>
          <p:cNvSpPr txBox="1"/>
          <p:nvPr/>
        </p:nvSpPr>
        <p:spPr>
          <a:xfrm>
            <a:off x="7701548" y="1830985"/>
            <a:ext cx="4829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926974-76D8-4FF3-82A7-BDD9808BEA1A}"/>
              </a:ext>
            </a:extLst>
          </p:cNvPr>
          <p:cNvSpPr/>
          <p:nvPr/>
        </p:nvSpPr>
        <p:spPr>
          <a:xfrm>
            <a:off x="102000" y="1329819"/>
            <a:ext cx="11988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3A4791-8728-48A4-A076-4583B3BF6610}"/>
              </a:ext>
            </a:extLst>
          </p:cNvPr>
          <p:cNvGrpSpPr/>
          <p:nvPr/>
        </p:nvGrpSpPr>
        <p:grpSpPr>
          <a:xfrm>
            <a:off x="202634" y="1937236"/>
            <a:ext cx="1690687" cy="1694961"/>
            <a:chOff x="2358463" y="0"/>
            <a:chExt cx="1244204" cy="83784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B205571-A2DD-453C-B8CB-B5501110CAD7}"/>
                </a:ext>
              </a:extLst>
            </p:cNvPr>
            <p:cNvSpPr/>
            <p:nvPr/>
          </p:nvSpPr>
          <p:spPr>
            <a:xfrm>
              <a:off x="2358463" y="0"/>
              <a:ext cx="1244204" cy="837843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A00A4FAD-3AD3-4C08-B392-ED75BD9670ED}"/>
                </a:ext>
              </a:extLst>
            </p:cNvPr>
            <p:cNvSpPr txBox="1"/>
            <p:nvPr/>
          </p:nvSpPr>
          <p:spPr>
            <a:xfrm>
              <a:off x="2399363" y="40900"/>
              <a:ext cx="1162404" cy="7560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34290" rIns="68580" bIns="3429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Activation function of Generator 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BCAC2E7-0DE1-4E53-9214-10AEB59A5D33}"/>
              </a:ext>
            </a:extLst>
          </p:cNvPr>
          <p:cNvSpPr txBox="1"/>
          <p:nvPr/>
        </p:nvSpPr>
        <p:spPr>
          <a:xfrm>
            <a:off x="2026627" y="2015651"/>
            <a:ext cx="37101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NimbusRomNo9L-Regu"/>
              </a:rPr>
              <a:t>Encoder: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NimbusRomNo9L-Regu"/>
              </a:rPr>
              <a:t>Leaky ReLU, slope = 0.2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NimbusRomNo9L-Regu"/>
              </a:rPr>
              <a:t>Decoder: Relu, slope = 0.2</a:t>
            </a:r>
          </a:p>
          <a:p>
            <a:r>
              <a:rPr lang="en-US" sz="2000" b="0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NimbusRomNo9L-Regu"/>
              </a:rPr>
              <a:t>We use the hyperbolic tangent (tanh) activation function in the last layer of a U-Net architecture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2000" dirty="0">
              <a:latin typeface="NimbusRomNo9L-Regu"/>
            </a:endParaRPr>
          </a:p>
          <a:p>
            <a:r>
              <a:rPr lang="en-US" sz="2000" b="0" i="0" u="none" strike="noStrike" baseline="0" dirty="0">
                <a:latin typeface="NimbusRomNo9L-Regu"/>
              </a:rPr>
              <a:t> </a:t>
            </a:r>
            <a:endParaRPr lang="en-US" sz="2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1DABE5-C061-434B-9C3D-A03B59473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00" y="4193895"/>
            <a:ext cx="4732677" cy="22857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02C737E-8A2D-4669-88BC-BCEC3835C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238" y="4385288"/>
            <a:ext cx="4127917" cy="228578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144D8E8-9378-462C-A90B-0C40A74FBE8A}"/>
              </a:ext>
            </a:extLst>
          </p:cNvPr>
          <p:cNvGrpSpPr/>
          <p:nvPr/>
        </p:nvGrpSpPr>
        <p:grpSpPr>
          <a:xfrm>
            <a:off x="6034737" y="2152808"/>
            <a:ext cx="1244204" cy="554302"/>
            <a:chOff x="2358463" y="0"/>
            <a:chExt cx="1244204" cy="837843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6121849-F1B4-42D0-982B-3EEA2126CC36}"/>
                </a:ext>
              </a:extLst>
            </p:cNvPr>
            <p:cNvSpPr/>
            <p:nvPr/>
          </p:nvSpPr>
          <p:spPr>
            <a:xfrm>
              <a:off x="2358463" y="0"/>
              <a:ext cx="1244204" cy="837843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ctangle: Rounded Corners 4">
              <a:extLst>
                <a:ext uri="{FF2B5EF4-FFF2-40B4-BE49-F238E27FC236}">
                  <a16:creationId xmlns:a16="http://schemas.microsoft.com/office/drawing/2014/main" id="{80C69C7A-9C01-47E7-A8B5-A315EB9A5459}"/>
                </a:ext>
              </a:extLst>
            </p:cNvPr>
            <p:cNvSpPr txBox="1"/>
            <p:nvPr/>
          </p:nvSpPr>
          <p:spPr>
            <a:xfrm>
              <a:off x="2412993" y="52447"/>
              <a:ext cx="1162404" cy="7560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34290" rIns="68580" bIns="3429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Dropout  </a:t>
              </a:r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AB4051D-E1B0-43DA-BBD0-A220E8A92FE2}"/>
              </a:ext>
            </a:extLst>
          </p:cNvPr>
          <p:cNvSpPr/>
          <p:nvPr/>
        </p:nvSpPr>
        <p:spPr>
          <a:xfrm>
            <a:off x="7292571" y="1963415"/>
            <a:ext cx="3155379" cy="855137"/>
          </a:xfrm>
          <a:prstGeom prst="rightArrow">
            <a:avLst/>
          </a:prstGeom>
          <a:solidFill>
            <a:srgbClr val="1C2032">
              <a:alpha val="90000"/>
              <a:tint val="4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1C203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7780" tIns="17780" rIns="17780" bIns="17780" numCol="1" spcCol="127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sz="4400" dirty="0">
              <a:cs typeface="Apple Symbols" panose="02000000000000000000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0B9387-A13C-438C-ABE5-0EE150F84C92}"/>
              </a:ext>
            </a:extLst>
          </p:cNvPr>
          <p:cNvSpPr txBox="1"/>
          <p:nvPr/>
        </p:nvSpPr>
        <p:spPr>
          <a:xfrm>
            <a:off x="7306201" y="2110008"/>
            <a:ext cx="3710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imbusRomNo9L-Regu"/>
              </a:rPr>
              <a:t> </a:t>
            </a:r>
            <a:r>
              <a:rPr lang="en-US" sz="2800" dirty="0">
                <a:latin typeface="NimbusRomNo9L-Regu"/>
              </a:rPr>
              <a:t>Rate = 0.5</a:t>
            </a:r>
            <a:endParaRPr lang="en-US" sz="2400" dirty="0">
              <a:latin typeface="NimbusRomNo9L-Regu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00FBC05-6AB6-8933-556D-95D00EF8D31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40597" y="214658"/>
            <a:ext cx="807555" cy="8075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8797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C7F3D2-7836-4B8E-9864-37F09F12E473}"/>
              </a:ext>
            </a:extLst>
          </p:cNvPr>
          <p:cNvSpPr/>
          <p:nvPr/>
        </p:nvSpPr>
        <p:spPr>
          <a:xfrm>
            <a:off x="102000" y="1329819"/>
            <a:ext cx="11988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EA0D5-60AB-4FC9-88ED-9C2CC776C51C}"/>
              </a:ext>
            </a:extLst>
          </p:cNvPr>
          <p:cNvSpPr txBox="1"/>
          <p:nvPr/>
        </p:nvSpPr>
        <p:spPr>
          <a:xfrm>
            <a:off x="469329" y="263132"/>
            <a:ext cx="11253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0" i="0" u="none" strike="noStrike" baseline="0" dirty="0">
                <a:latin typeface="NimbusRomNo9L-Regu"/>
              </a:rPr>
              <a:t>Illustration of </a:t>
            </a:r>
            <a:r>
              <a:rPr lang="en-US" sz="5400" b="0" i="0" u="none" strike="noStrike" baseline="0" dirty="0" err="1">
                <a:latin typeface="NimbusRomNo9L-Regu"/>
              </a:rPr>
              <a:t>PatchGAN</a:t>
            </a:r>
            <a:endParaRPr lang="en-IT" sz="5400" dirty="0">
              <a:solidFill>
                <a:sysClr val="windowText" lastClr="000000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38671-5112-4B70-83EC-C4ACE13CE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869" y="3535422"/>
            <a:ext cx="3518668" cy="3053236"/>
          </a:xfrm>
          <a:prstGeom prst="rect">
            <a:avLst/>
          </a:prstGeom>
        </p:spPr>
      </p:pic>
      <p:sp>
        <p:nvSpPr>
          <p:cNvPr id="6" name="CasellaDiTesto 1">
            <a:extLst>
              <a:ext uri="{FF2B5EF4-FFF2-40B4-BE49-F238E27FC236}">
                <a16:creationId xmlns:a16="http://schemas.microsoft.com/office/drawing/2014/main" id="{3D14912D-0B9A-4CF9-B5B6-1A1F9F612FA8}"/>
              </a:ext>
            </a:extLst>
          </p:cNvPr>
          <p:cNvSpPr txBox="1"/>
          <p:nvPr/>
        </p:nvSpPr>
        <p:spPr>
          <a:xfrm>
            <a:off x="89878" y="4037511"/>
            <a:ext cx="4144038" cy="923330"/>
          </a:xfrm>
          <a:prstGeom prst="rect">
            <a:avLst/>
          </a:prstGeom>
          <a:solidFill>
            <a:srgbClr val="001748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The discriminator structure will follow the pattern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build of C64-C128-C256-C512</a:t>
            </a:r>
            <a:endParaRPr lang="en-GB" sz="2000" dirty="0">
              <a:solidFill>
                <a:schemeClr val="bg1"/>
              </a:solidFill>
              <a:highlight>
                <a:srgbClr val="001748"/>
              </a:highligh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0A24CA-B8D6-4846-BF57-02A1A7CCA0A7}"/>
                  </a:ext>
                </a:extLst>
              </p:cNvPr>
              <p:cNvSpPr txBox="1"/>
              <p:nvPr/>
            </p:nvSpPr>
            <p:spPr>
              <a:xfrm>
                <a:off x="132573" y="1432568"/>
                <a:ext cx="2773280" cy="23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US" sz="2000" dirty="0">
                    <a:latin typeface="NimbusRomNo9L-Regu"/>
                  </a:rPr>
                  <a:t>Patch Size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US" sz="2000" dirty="0">
                    <a:latin typeface="NimbusRomNo9L-Regu"/>
                  </a:rPr>
                  <a:t>1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sz="2000" dirty="0">
                    <a:latin typeface="NimbusRomNo9L-Regu"/>
                  </a:rPr>
                  <a:t>1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US" sz="2000" dirty="0">
                    <a:latin typeface="NimbusRomNo9L-Regu"/>
                  </a:rPr>
                  <a:t>16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NimbusRomNo9L-Regu"/>
                  </a:rPr>
                  <a:t> 16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US" sz="2000" dirty="0">
                    <a:latin typeface="NimbusRomNo9L-Regu"/>
                  </a:rPr>
                  <a:t>70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NimbusRomNo9L-Regu"/>
                  </a:rPr>
                  <a:t> 70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US" sz="2000" dirty="0">
                    <a:latin typeface="NimbusRomNo9L-Regu"/>
                  </a:rPr>
                  <a:t>286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NimbusRomNo9L-Regu"/>
                  </a:rPr>
                  <a:t>286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0A24CA-B8D6-4846-BF57-02A1A7CCA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73" y="1432568"/>
                <a:ext cx="2773280" cy="2352182"/>
              </a:xfrm>
              <a:prstGeom prst="rect">
                <a:avLst/>
              </a:prstGeom>
              <a:blipFill>
                <a:blip r:embed="rId3"/>
                <a:stretch>
                  <a:fillRect l="-1826" b="-320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E5244A6A-C030-4143-A97C-25295D46E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8897" y="2813526"/>
            <a:ext cx="486000" cy="486000"/>
          </a:xfrm>
          <a:prstGeom prst="rect">
            <a:avLst/>
          </a:prstGeom>
        </p:spPr>
      </p:pic>
      <p:sp>
        <p:nvSpPr>
          <p:cNvPr id="10" name="CasellaDiTesto 1">
            <a:extLst>
              <a:ext uri="{FF2B5EF4-FFF2-40B4-BE49-F238E27FC236}">
                <a16:creationId xmlns:a16="http://schemas.microsoft.com/office/drawing/2014/main" id="{5C5EEEE9-674B-41BE-8492-E816B2A98C25}"/>
              </a:ext>
            </a:extLst>
          </p:cNvPr>
          <p:cNvSpPr txBox="1"/>
          <p:nvPr/>
        </p:nvSpPr>
        <p:spPr>
          <a:xfrm>
            <a:off x="89878" y="5115666"/>
            <a:ext cx="4144038" cy="646331"/>
          </a:xfrm>
          <a:prstGeom prst="rect">
            <a:avLst/>
          </a:prstGeom>
          <a:solidFill>
            <a:srgbClr val="001748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NimbusRomNo9L-Regu"/>
              </a:rPr>
              <a:t>We implement a model by stacking blocks of Conv-</a:t>
            </a:r>
            <a:r>
              <a:rPr lang="en-US" dirty="0" err="1">
                <a:solidFill>
                  <a:schemeClr val="bg1"/>
                </a:solidFill>
                <a:latin typeface="NimbusRomNo9L-Regu"/>
              </a:rPr>
              <a:t>BatchNorm</a:t>
            </a:r>
            <a:r>
              <a:rPr lang="en-US" dirty="0">
                <a:solidFill>
                  <a:schemeClr val="bg1"/>
                </a:solidFill>
                <a:latin typeface="NimbusRomNo9L-Regu"/>
              </a:rPr>
              <a:t>-</a:t>
            </a:r>
            <a:r>
              <a:rPr lang="en-US" dirty="0" err="1">
                <a:solidFill>
                  <a:schemeClr val="bg1"/>
                </a:solidFill>
                <a:latin typeface="NimbusRomNo9L-Regu"/>
              </a:rPr>
              <a:t>LeackyReLU</a:t>
            </a:r>
            <a:endParaRPr lang="en-GB" dirty="0">
              <a:solidFill>
                <a:schemeClr val="bg1"/>
              </a:solidFill>
              <a:latin typeface="NimbusRomNo9L-Regu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216A964-AC4A-4C60-A43D-40F803464F1A}"/>
              </a:ext>
            </a:extLst>
          </p:cNvPr>
          <p:cNvSpPr/>
          <p:nvPr/>
        </p:nvSpPr>
        <p:spPr>
          <a:xfrm>
            <a:off x="1032035" y="5850772"/>
            <a:ext cx="2773280" cy="1035191"/>
          </a:xfrm>
          <a:prstGeom prst="rightArrow">
            <a:avLst/>
          </a:prstGeom>
          <a:solidFill>
            <a:srgbClr val="1C2032">
              <a:alpha val="90000"/>
              <a:tint val="4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1C203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7780" tIns="17780" rIns="17780" bIns="17780" numCol="1" spcCol="127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sz="4400" dirty="0">
              <a:cs typeface="Apple Symbols" panose="02000000000000000000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62F678-B398-4103-AAAF-52AC87CE85A7}"/>
              </a:ext>
            </a:extLst>
          </p:cNvPr>
          <p:cNvSpPr txBox="1"/>
          <p:nvPr/>
        </p:nvSpPr>
        <p:spPr>
          <a:xfrm>
            <a:off x="1001463" y="6071648"/>
            <a:ext cx="2525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baseline="0" dirty="0">
                <a:latin typeface="CMMI10"/>
              </a:rPr>
              <a:t> </a:t>
            </a:r>
            <a:r>
              <a:rPr lang="en-US" sz="2000" b="0" i="0" u="none" strike="noStrike" baseline="0" dirty="0">
                <a:latin typeface="NimbusRomNo9L-Regu"/>
              </a:rPr>
              <a:t>Binary Cross entropy </a:t>
            </a:r>
            <a:endParaRPr lang="en-US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BF1848-BA93-48CF-8DCB-751947F10567}"/>
              </a:ext>
            </a:extLst>
          </p:cNvPr>
          <p:cNvGrpSpPr/>
          <p:nvPr/>
        </p:nvGrpSpPr>
        <p:grpSpPr>
          <a:xfrm>
            <a:off x="102000" y="6098677"/>
            <a:ext cx="930035" cy="539384"/>
            <a:chOff x="2358463" y="0"/>
            <a:chExt cx="1244204" cy="83784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60AEA67-4E50-4EF0-AFF3-A3CD52FF0BC7}"/>
                </a:ext>
              </a:extLst>
            </p:cNvPr>
            <p:cNvSpPr/>
            <p:nvPr/>
          </p:nvSpPr>
          <p:spPr>
            <a:xfrm>
              <a:off x="2358463" y="0"/>
              <a:ext cx="1244204" cy="837843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73554FB4-941A-4512-A4E3-22E97A6160EE}"/>
                </a:ext>
              </a:extLst>
            </p:cNvPr>
            <p:cNvSpPr txBox="1"/>
            <p:nvPr/>
          </p:nvSpPr>
          <p:spPr>
            <a:xfrm>
              <a:off x="2399363" y="40899"/>
              <a:ext cx="1162404" cy="7560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34290" rIns="68580" bIns="3429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Loss</a:t>
              </a:r>
              <a:r>
                <a:rPr lang="en-GB" sz="1800" kern="12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 </a:t>
              </a:r>
            </a:p>
          </p:txBody>
        </p:sp>
      </p:grp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1AB5DC1-7DFB-EC6B-C520-4618A51CA2D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66612" y="269342"/>
            <a:ext cx="807555" cy="807555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picture containing text, sky, road, outdoor&#10;&#10;Description automatically generated">
            <a:extLst>
              <a:ext uri="{FF2B5EF4-FFF2-40B4-BE49-F238E27FC236}">
                <a16:creationId xmlns:a16="http://schemas.microsoft.com/office/drawing/2014/main" id="{533CE681-41A6-8732-C8BB-EAE2384D9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362" y="1554572"/>
            <a:ext cx="6926065" cy="120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48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54629A3-8209-42E6-91A6-05F35E071C36}"/>
              </a:ext>
            </a:extLst>
          </p:cNvPr>
          <p:cNvGrpSpPr/>
          <p:nvPr/>
        </p:nvGrpSpPr>
        <p:grpSpPr>
          <a:xfrm>
            <a:off x="375775" y="2130939"/>
            <a:ext cx="1244204" cy="837843"/>
            <a:chOff x="2358463" y="0"/>
            <a:chExt cx="1244204" cy="83784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D07ABD3-70E6-4DAB-98FD-8F9212953173}"/>
                </a:ext>
              </a:extLst>
            </p:cNvPr>
            <p:cNvSpPr/>
            <p:nvPr/>
          </p:nvSpPr>
          <p:spPr>
            <a:xfrm>
              <a:off x="2358463" y="0"/>
              <a:ext cx="1244204" cy="837843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C24B62AD-F9D5-40EE-A9E4-753EC97BDC13}"/>
                </a:ext>
              </a:extLst>
            </p:cNvPr>
            <p:cNvSpPr txBox="1"/>
            <p:nvPr/>
          </p:nvSpPr>
          <p:spPr>
            <a:xfrm>
              <a:off x="2399363" y="40899"/>
              <a:ext cx="1162404" cy="7560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34290" rIns="68580" bIns="3429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Optimizer </a:t>
              </a:r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768FA41C-3160-4927-B062-0C833CD94ED0}"/>
              </a:ext>
            </a:extLst>
          </p:cNvPr>
          <p:cNvSpPr/>
          <p:nvPr/>
        </p:nvSpPr>
        <p:spPr>
          <a:xfrm>
            <a:off x="1619980" y="1988198"/>
            <a:ext cx="3397096" cy="1167732"/>
          </a:xfrm>
          <a:prstGeom prst="rightArrow">
            <a:avLst/>
          </a:prstGeom>
          <a:solidFill>
            <a:srgbClr val="1C2032">
              <a:alpha val="90000"/>
              <a:tint val="4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1C203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7780" tIns="17780" rIns="17780" bIns="17780" numCol="1" spcCol="127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sz="4400" dirty="0">
              <a:cs typeface="Apple Symbols" panose="02000000000000000000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E759FF-16C0-4C09-AF26-BEB238A341DD}"/>
              </a:ext>
            </a:extLst>
          </p:cNvPr>
          <p:cNvSpPr txBox="1"/>
          <p:nvPr/>
        </p:nvSpPr>
        <p:spPr>
          <a:xfrm>
            <a:off x="1617265" y="2282582"/>
            <a:ext cx="3378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u="none" strike="noStrike" baseline="0" dirty="0">
                <a:latin typeface="CMMI10"/>
              </a:rPr>
              <a:t> </a:t>
            </a:r>
            <a:r>
              <a:rPr lang="en-US" sz="1600" b="0" i="0" u="none" strike="noStrike" baseline="0" dirty="0">
                <a:latin typeface="NimbusRomNo9L-Regu"/>
              </a:rPr>
              <a:t>minibatch SGD , </a:t>
            </a:r>
            <a:r>
              <a:rPr lang="en-US" sz="1600" b="0" i="0" u="none" strike="noStrike" baseline="0" dirty="0">
                <a:latin typeface="CMMI10"/>
              </a:rPr>
              <a:t>ADAM</a:t>
            </a:r>
          </a:p>
          <a:p>
            <a:pPr marL="60325"/>
            <a:r>
              <a:rPr lang="el-GR" sz="1600" b="0" i="0" u="none" strike="noStrike" baseline="0" dirty="0">
                <a:latin typeface="CMMI10"/>
              </a:rPr>
              <a:t>λ </a:t>
            </a:r>
            <a:r>
              <a:rPr lang="el-GR" sz="1600" b="0" i="0" u="none" strike="noStrike" baseline="0" dirty="0">
                <a:latin typeface="NimbusRomNo9L-Regu"/>
              </a:rPr>
              <a:t>= 100</a:t>
            </a:r>
            <a:r>
              <a:rPr lang="en-US" sz="1600" b="0" i="0" u="none" strike="noStrike" baseline="0" dirty="0">
                <a:latin typeface="NimbusRomNo9L-Regu"/>
              </a:rPr>
              <a:t>, </a:t>
            </a:r>
            <a:r>
              <a:rPr lang="en-US" sz="1600" b="0" i="0" u="none" strike="noStrike" baseline="0" dirty="0">
                <a:latin typeface="CMMI10"/>
              </a:rPr>
              <a:t>β</a:t>
            </a:r>
            <a:r>
              <a:rPr lang="en-US" sz="1600" b="0" i="0" u="none" strike="noStrike" baseline="0" dirty="0">
                <a:latin typeface="CMR7"/>
              </a:rPr>
              <a:t>1 </a:t>
            </a:r>
            <a:r>
              <a:rPr lang="en-US" sz="1600" b="0" i="0" u="none" strike="noStrike" baseline="0" dirty="0">
                <a:latin typeface="NimbusRomNo9L-Regu"/>
              </a:rPr>
              <a:t>= 0.5,  </a:t>
            </a:r>
            <a:r>
              <a:rPr lang="en-US" sz="1600" b="0" i="0" u="none" strike="noStrike" baseline="0" dirty="0">
                <a:latin typeface="CMMI10"/>
              </a:rPr>
              <a:t>β</a:t>
            </a:r>
            <a:r>
              <a:rPr lang="en-US" sz="1600" b="0" i="0" u="none" strike="noStrike" baseline="0" dirty="0">
                <a:latin typeface="CMR7"/>
              </a:rPr>
              <a:t>2 </a:t>
            </a:r>
            <a:r>
              <a:rPr lang="en-US" sz="1600" b="0" i="0" u="none" strike="noStrike" baseline="0" dirty="0">
                <a:latin typeface="NimbusRomNo9L-Regu"/>
              </a:rPr>
              <a:t>= 0.999 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EF192-341A-4F91-A4F1-0F788A9C2681}"/>
              </a:ext>
            </a:extLst>
          </p:cNvPr>
          <p:cNvSpPr/>
          <p:nvPr/>
        </p:nvSpPr>
        <p:spPr>
          <a:xfrm>
            <a:off x="102000" y="1329819"/>
            <a:ext cx="11988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1E5FC-5972-4D6D-A16E-00D0C8525401}"/>
              </a:ext>
            </a:extLst>
          </p:cNvPr>
          <p:cNvSpPr txBox="1"/>
          <p:nvPr/>
        </p:nvSpPr>
        <p:spPr>
          <a:xfrm>
            <a:off x="191034" y="208722"/>
            <a:ext cx="11253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ysClr val="windowText" lastClr="000000"/>
                </a:solidFill>
                <a:latin typeface="NimbusRomNo9L-Regu"/>
                <a:ea typeface="Apple Symbols" panose="02000000000000000000" pitchFamily="2" charset="-79"/>
                <a:cs typeface="Apple Symbols" panose="02000000000000000000" pitchFamily="2" charset="-79"/>
              </a:rPr>
              <a:t>Training process &amp; loss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9C34D1-B5DF-4D50-8706-561659862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716" y="3866319"/>
            <a:ext cx="3454811" cy="264368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7EC3CC8-BD64-14F4-EACD-44FC146FF7B7}"/>
              </a:ext>
            </a:extLst>
          </p:cNvPr>
          <p:cNvGrpSpPr/>
          <p:nvPr/>
        </p:nvGrpSpPr>
        <p:grpSpPr>
          <a:xfrm>
            <a:off x="379855" y="4633919"/>
            <a:ext cx="1244204" cy="837843"/>
            <a:chOff x="2358463" y="0"/>
            <a:chExt cx="1244204" cy="837843"/>
          </a:xfrm>
        </p:grpSpPr>
        <p:sp>
          <p:nvSpPr>
            <p:cNvPr id="16" name="Rectangle: Rounded Corners 11">
              <a:extLst>
                <a:ext uri="{FF2B5EF4-FFF2-40B4-BE49-F238E27FC236}">
                  <a16:creationId xmlns:a16="http://schemas.microsoft.com/office/drawing/2014/main" id="{5F5F3C88-F52E-7FE0-656C-DA427634E1A7}"/>
                </a:ext>
              </a:extLst>
            </p:cNvPr>
            <p:cNvSpPr/>
            <p:nvPr/>
          </p:nvSpPr>
          <p:spPr>
            <a:xfrm>
              <a:off x="2358463" y="0"/>
              <a:ext cx="1244204" cy="837843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0FBFB94B-7E59-8B78-1E99-B875520684C7}"/>
                </a:ext>
              </a:extLst>
            </p:cNvPr>
            <p:cNvSpPr txBox="1"/>
            <p:nvPr/>
          </p:nvSpPr>
          <p:spPr>
            <a:xfrm>
              <a:off x="2399363" y="40899"/>
              <a:ext cx="1162404" cy="7560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34290" rIns="68580" bIns="3429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epoch</a:t>
              </a:r>
            </a:p>
          </p:txBody>
        </p:sp>
      </p:grpSp>
      <p:sp>
        <p:nvSpPr>
          <p:cNvPr id="18" name="Arrow: Right 8">
            <a:extLst>
              <a:ext uri="{FF2B5EF4-FFF2-40B4-BE49-F238E27FC236}">
                <a16:creationId xmlns:a16="http://schemas.microsoft.com/office/drawing/2014/main" id="{EAFBA6FA-1EBF-D3F5-BE93-80CA3524E037}"/>
              </a:ext>
            </a:extLst>
          </p:cNvPr>
          <p:cNvSpPr/>
          <p:nvPr/>
        </p:nvSpPr>
        <p:spPr>
          <a:xfrm>
            <a:off x="1638638" y="4468973"/>
            <a:ext cx="3378437" cy="1167731"/>
          </a:xfrm>
          <a:prstGeom prst="rightArrow">
            <a:avLst/>
          </a:prstGeom>
          <a:solidFill>
            <a:srgbClr val="1C2032">
              <a:alpha val="90000"/>
              <a:tint val="4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1C203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7780" tIns="17780" rIns="17780" bIns="17780" numCol="1" spcCol="127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sz="4400" dirty="0">
              <a:cs typeface="Apple Symbols" panose="02000000000000000000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BFF7FC-E233-9C8B-9278-4FF37EF6EC67}"/>
              </a:ext>
            </a:extLst>
          </p:cNvPr>
          <p:cNvSpPr txBox="1"/>
          <p:nvPr/>
        </p:nvSpPr>
        <p:spPr>
          <a:xfrm>
            <a:off x="1906858" y="4881433"/>
            <a:ext cx="216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</a:t>
            </a:r>
            <a:r>
              <a:rPr lang="en-IT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umber of epoch= 45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1A8D3F1-E8AA-9F72-13C8-74F67AADF44D}"/>
              </a:ext>
            </a:extLst>
          </p:cNvPr>
          <p:cNvGrpSpPr/>
          <p:nvPr/>
        </p:nvGrpSpPr>
        <p:grpSpPr>
          <a:xfrm>
            <a:off x="375775" y="3337130"/>
            <a:ext cx="1244204" cy="837843"/>
            <a:chOff x="2358463" y="0"/>
            <a:chExt cx="1244204" cy="837843"/>
          </a:xfrm>
        </p:grpSpPr>
        <p:sp>
          <p:nvSpPr>
            <p:cNvPr id="21" name="Rectangle: Rounded Corners 11">
              <a:extLst>
                <a:ext uri="{FF2B5EF4-FFF2-40B4-BE49-F238E27FC236}">
                  <a16:creationId xmlns:a16="http://schemas.microsoft.com/office/drawing/2014/main" id="{18C6028F-4329-D3C4-A877-767E4038517E}"/>
                </a:ext>
              </a:extLst>
            </p:cNvPr>
            <p:cNvSpPr/>
            <p:nvPr/>
          </p:nvSpPr>
          <p:spPr>
            <a:xfrm>
              <a:off x="2358463" y="0"/>
              <a:ext cx="1244204" cy="837843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51CE0C88-7E82-F24C-C41D-05FB889F36B4}"/>
                </a:ext>
              </a:extLst>
            </p:cNvPr>
            <p:cNvSpPr txBox="1"/>
            <p:nvPr/>
          </p:nvSpPr>
          <p:spPr>
            <a:xfrm>
              <a:off x="2382029" y="19447"/>
              <a:ext cx="1162404" cy="7560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34290" rIns="68580" bIns="3429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Batch size</a:t>
              </a:r>
            </a:p>
          </p:txBody>
        </p:sp>
      </p:grpSp>
      <p:sp>
        <p:nvSpPr>
          <p:cNvPr id="23" name="Arrow: Right 8">
            <a:extLst>
              <a:ext uri="{FF2B5EF4-FFF2-40B4-BE49-F238E27FC236}">
                <a16:creationId xmlns:a16="http://schemas.microsoft.com/office/drawing/2014/main" id="{79F40BBF-1FB2-4D6B-2B22-78272F0E49FB}"/>
              </a:ext>
            </a:extLst>
          </p:cNvPr>
          <p:cNvSpPr/>
          <p:nvPr/>
        </p:nvSpPr>
        <p:spPr>
          <a:xfrm>
            <a:off x="1619978" y="3246530"/>
            <a:ext cx="3454811" cy="1098816"/>
          </a:xfrm>
          <a:prstGeom prst="rightArrow">
            <a:avLst/>
          </a:prstGeom>
          <a:solidFill>
            <a:srgbClr val="1C2032">
              <a:alpha val="90000"/>
              <a:tint val="4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1C203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7780" tIns="17780" rIns="17780" bIns="17780" numCol="1" spcCol="127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sz="4400" dirty="0">
              <a:cs typeface="Apple Symbols" panose="02000000000000000000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BDA4F6-2350-6AD9-3520-5BEDC0FD078E}"/>
              </a:ext>
            </a:extLst>
          </p:cNvPr>
          <p:cNvSpPr txBox="1"/>
          <p:nvPr/>
        </p:nvSpPr>
        <p:spPr>
          <a:xfrm>
            <a:off x="1906859" y="3568390"/>
            <a:ext cx="940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</a:t>
            </a:r>
            <a:r>
              <a:rPr lang="en-IT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ize= 16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AA2E4ACF-ADED-FFAD-F713-C2E7F2FF8B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33519" y="158266"/>
            <a:ext cx="807555" cy="807555"/>
          </a:xfrm>
          <a:prstGeom prst="rect">
            <a:avLst/>
          </a:prstGeom>
          <a:ln>
            <a:noFill/>
          </a:ln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621B112B-95AF-2D90-68F6-1B9ED099E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468" y="1913212"/>
            <a:ext cx="6304606" cy="16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67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C0A3008-8953-4093-5CB1-D74C68C8F92D}"/>
              </a:ext>
            </a:extLst>
          </p:cNvPr>
          <p:cNvSpPr txBox="1"/>
          <p:nvPr/>
        </p:nvSpPr>
        <p:spPr>
          <a:xfrm>
            <a:off x="328613" y="322766"/>
            <a:ext cx="854655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T" sz="5400" dirty="0">
                <a:latin typeface="Calibri"/>
                <a:ea typeface="Apple Symbols" panose="02000000000000000000" pitchFamily="2" charset="-79"/>
                <a:cs typeface="Apple Symbols"/>
              </a:rPr>
              <a:t>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27842-BC46-29DA-9046-59051ED1A5D1}"/>
              </a:ext>
            </a:extLst>
          </p:cNvPr>
          <p:cNvSpPr/>
          <p:nvPr/>
        </p:nvSpPr>
        <p:spPr>
          <a:xfrm>
            <a:off x="142875" y="1270184"/>
            <a:ext cx="11988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BB3494E5-AD3C-0D4A-3DAF-68C7DF714E71}"/>
              </a:ext>
            </a:extLst>
          </p:cNvPr>
          <p:cNvSpPr txBox="1"/>
          <p:nvPr/>
        </p:nvSpPr>
        <p:spPr>
          <a:xfrm>
            <a:off x="206693" y="1318446"/>
            <a:ext cx="814015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it-IT" sz="3600">
              <a:solidFill>
                <a:sysClr val="windowText" lastClr="000000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39" name="文本框 338">
            <a:extLst>
              <a:ext uri="{FF2B5EF4-FFF2-40B4-BE49-F238E27FC236}">
                <a16:creationId xmlns:a16="http://schemas.microsoft.com/office/drawing/2014/main" id="{775E93D7-385A-9269-7178-07BA815FA6D9}"/>
              </a:ext>
            </a:extLst>
          </p:cNvPr>
          <p:cNvSpPr txBox="1"/>
          <p:nvPr/>
        </p:nvSpPr>
        <p:spPr>
          <a:xfrm flipH="1" flipV="1">
            <a:off x="11941074" y="7268507"/>
            <a:ext cx="64169" cy="617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CN" alt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746E0F2-0867-0C02-B35F-87428D17A4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33519" y="158266"/>
            <a:ext cx="807555" cy="807555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F1FE83-7895-3D82-476F-A933595D4724}"/>
              </a:ext>
            </a:extLst>
          </p:cNvPr>
          <p:cNvSpPr txBox="1"/>
          <p:nvPr/>
        </p:nvSpPr>
        <p:spPr>
          <a:xfrm>
            <a:off x="206693" y="1907755"/>
            <a:ext cx="3222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NimbusRomNo9L"/>
              </a:rPr>
              <a:t>l</a:t>
            </a:r>
            <a:r>
              <a:rPr lang="en-GB" sz="1600" b="1" dirty="0">
                <a:latin typeface="NimbusRomNo9L"/>
              </a:rPr>
              <a:t>oss_G_L1 :</a:t>
            </a:r>
          </a:p>
          <a:p>
            <a:endParaRPr lang="en-GB" sz="1600" b="1" dirty="0">
              <a:latin typeface="NimbusRomNo9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 err="1">
                <a:latin typeface="NimbusRomNo9L"/>
              </a:rPr>
              <a:t>loss_G_GAN</a:t>
            </a:r>
            <a:r>
              <a:rPr lang="en-GB" sz="1600" b="1" dirty="0">
                <a:latin typeface="NimbusRomNo9L"/>
              </a:rPr>
              <a:t>: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29A51-B3FB-5459-E378-8EACE7FA4945}"/>
              </a:ext>
            </a:extLst>
          </p:cNvPr>
          <p:cNvSpPr txBox="1"/>
          <p:nvPr/>
        </p:nvSpPr>
        <p:spPr>
          <a:xfrm>
            <a:off x="40874" y="4164145"/>
            <a:ext cx="259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NimbusRomNo9L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3C7400-ACB6-4A1D-B8F4-C59FEBDE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846" y="2789281"/>
            <a:ext cx="7856085" cy="409367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2A022-2F1B-5630-2071-1CC5971F922F}"/>
              </a:ext>
            </a:extLst>
          </p:cNvPr>
          <p:cNvSpPr txBox="1"/>
          <p:nvPr/>
        </p:nvSpPr>
        <p:spPr>
          <a:xfrm>
            <a:off x="278296" y="1406795"/>
            <a:ext cx="11495444" cy="369332"/>
          </a:xfrm>
          <a:prstGeom prst="rect">
            <a:avLst/>
          </a:prstGeom>
          <a:solidFill>
            <a:srgbClr val="001748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highlight>
                  <a:srgbClr val="001748"/>
                </a:highlight>
                <a:latin typeface="NimbusRomNo9L-Regu"/>
              </a:rPr>
              <a:t>The Generator loss for 45 epochs</a:t>
            </a:r>
            <a:endParaRPr lang="en-GB" sz="2000" dirty="0">
              <a:solidFill>
                <a:schemeClr val="bg1"/>
              </a:solidFill>
              <a:highlight>
                <a:srgbClr val="001748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A10BC-F10F-58E6-7D2B-7293A74AE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744" y="1818439"/>
            <a:ext cx="1159844" cy="517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EDACEA-2E8D-E6D6-FD71-B667EC82A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5745" y="2353938"/>
            <a:ext cx="1705656" cy="4170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D0C485-70E2-7DD8-02AD-2D187F5D2835}"/>
              </a:ext>
            </a:extLst>
          </p:cNvPr>
          <p:cNvSpPr txBox="1"/>
          <p:nvPr/>
        </p:nvSpPr>
        <p:spPr>
          <a:xfrm>
            <a:off x="3918721" y="2053126"/>
            <a:ext cx="3222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NimbusRomNo9L"/>
              </a:rPr>
              <a:t>loss_G</a:t>
            </a:r>
            <a:r>
              <a:rPr lang="en-US" sz="2000" b="1" dirty="0">
                <a:latin typeface="NimbusRomNo9L"/>
              </a:rPr>
              <a:t>:</a:t>
            </a:r>
            <a:endParaRPr lang="en-GB" sz="2000" b="1" dirty="0">
              <a:latin typeface="NimbusRomNo9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FDA1D3-F4A8-5C11-EB71-BFCAAF80A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934" y="2028938"/>
            <a:ext cx="4610367" cy="53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73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C0A3008-8953-4093-5CB1-D74C68C8F92D}"/>
              </a:ext>
            </a:extLst>
          </p:cNvPr>
          <p:cNvSpPr txBox="1"/>
          <p:nvPr/>
        </p:nvSpPr>
        <p:spPr>
          <a:xfrm>
            <a:off x="418260" y="415880"/>
            <a:ext cx="1005726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T" sz="5400" dirty="0">
                <a:latin typeface="Calibri"/>
                <a:ea typeface="Apple Symbols" panose="02000000000000000000" pitchFamily="2" charset="-79"/>
                <a:cs typeface="Apple Symbols"/>
              </a:rPr>
              <a:t>RESULTS</a:t>
            </a:r>
          </a:p>
          <a:p>
            <a:endParaRPr lang="en-IT" sz="5400" dirty="0">
              <a:solidFill>
                <a:sysClr val="windowText" lastClr="000000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27842-BC46-29DA-9046-59051ED1A5D1}"/>
              </a:ext>
            </a:extLst>
          </p:cNvPr>
          <p:cNvSpPr/>
          <p:nvPr/>
        </p:nvSpPr>
        <p:spPr>
          <a:xfrm>
            <a:off x="142875" y="1270184"/>
            <a:ext cx="11988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8593D80-8BD7-1B41-32CD-213FC993B713}"/>
              </a:ext>
            </a:extLst>
          </p:cNvPr>
          <p:cNvSpPr txBox="1"/>
          <p:nvPr/>
        </p:nvSpPr>
        <p:spPr>
          <a:xfrm>
            <a:off x="278296" y="1406795"/>
            <a:ext cx="11495444" cy="369332"/>
          </a:xfrm>
          <a:prstGeom prst="rect">
            <a:avLst/>
          </a:prstGeom>
          <a:solidFill>
            <a:srgbClr val="001748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highlight>
                  <a:srgbClr val="001748"/>
                </a:highlight>
                <a:latin typeface="NimbusRomNo9L-Regu"/>
              </a:rPr>
              <a:t>The Discriminator and G GAN loss for 45 epochs</a:t>
            </a:r>
            <a:endParaRPr lang="en-GB" sz="2000" dirty="0">
              <a:solidFill>
                <a:schemeClr val="bg1"/>
              </a:solidFill>
              <a:highlight>
                <a:srgbClr val="001748"/>
              </a:highlight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45B1E0C-3375-A106-D9F3-4D127D106D6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25128" y="209091"/>
            <a:ext cx="806400" cy="80640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B1666F-7CC6-46C0-9325-A4C599195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20" y="1988690"/>
            <a:ext cx="9408702" cy="470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24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C0A3008-8953-4093-5CB1-D74C68C8F92D}"/>
              </a:ext>
            </a:extLst>
          </p:cNvPr>
          <p:cNvSpPr txBox="1"/>
          <p:nvPr/>
        </p:nvSpPr>
        <p:spPr>
          <a:xfrm>
            <a:off x="142875" y="215164"/>
            <a:ext cx="861469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5400" dirty="0">
                <a:effectLst/>
                <a:latin typeface="NimbusRomNo9L"/>
              </a:rPr>
              <a:t>Model Performance of </a:t>
            </a:r>
            <a:r>
              <a:rPr lang="en-GB" sz="5400" dirty="0" err="1">
                <a:latin typeface="NimbusRomNo9L"/>
              </a:rPr>
              <a:t>cGAN</a:t>
            </a:r>
            <a:endParaRPr lang="en-GB" sz="5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27842-BC46-29DA-9046-59051ED1A5D1}"/>
              </a:ext>
            </a:extLst>
          </p:cNvPr>
          <p:cNvSpPr/>
          <p:nvPr/>
        </p:nvSpPr>
        <p:spPr>
          <a:xfrm>
            <a:off x="142875" y="1270184"/>
            <a:ext cx="11988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BB3494E5-AD3C-0D4A-3DAF-68C7DF714E71}"/>
              </a:ext>
            </a:extLst>
          </p:cNvPr>
          <p:cNvSpPr txBox="1"/>
          <p:nvPr/>
        </p:nvSpPr>
        <p:spPr>
          <a:xfrm>
            <a:off x="206693" y="1318446"/>
            <a:ext cx="814015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it-IT" sz="3600">
              <a:solidFill>
                <a:sysClr val="windowText" lastClr="000000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39" name="文本框 338">
            <a:extLst>
              <a:ext uri="{FF2B5EF4-FFF2-40B4-BE49-F238E27FC236}">
                <a16:creationId xmlns:a16="http://schemas.microsoft.com/office/drawing/2014/main" id="{775E93D7-385A-9269-7178-07BA815FA6D9}"/>
              </a:ext>
            </a:extLst>
          </p:cNvPr>
          <p:cNvSpPr txBox="1"/>
          <p:nvPr/>
        </p:nvSpPr>
        <p:spPr>
          <a:xfrm flipH="1" flipV="1">
            <a:off x="11941074" y="7268507"/>
            <a:ext cx="64169" cy="617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CN" alt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746E0F2-0867-0C02-B35F-87428D17A4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09988" y="193275"/>
            <a:ext cx="807555" cy="807555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F1FE83-7895-3D82-476F-A933595D4724}"/>
              </a:ext>
            </a:extLst>
          </p:cNvPr>
          <p:cNvSpPr txBox="1"/>
          <p:nvPr/>
        </p:nvSpPr>
        <p:spPr>
          <a:xfrm>
            <a:off x="0" y="2139556"/>
            <a:ext cx="8952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dirty="0">
              <a:latin typeface="NimbusRomNo9L"/>
            </a:endParaRPr>
          </a:p>
          <a:p>
            <a:r>
              <a:rPr lang="en-GB" sz="1600" dirty="0">
                <a:latin typeface="NimbusRomNo9L"/>
              </a:rPr>
              <a:t> </a:t>
            </a:r>
            <a:endParaRPr lang="en-GB" sz="1600" dirty="0"/>
          </a:p>
          <a:p>
            <a:endParaRPr lang="en-IT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29A51-B3FB-5459-E378-8EACE7FA4945}"/>
              </a:ext>
            </a:extLst>
          </p:cNvPr>
          <p:cNvSpPr txBox="1"/>
          <p:nvPr/>
        </p:nvSpPr>
        <p:spPr>
          <a:xfrm>
            <a:off x="40874" y="4164145"/>
            <a:ext cx="259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NimbusRomNo9L"/>
              </a:rPr>
              <a:t>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DBF4EFD-1DDB-4B10-855F-0181473EF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193" y="3429000"/>
            <a:ext cx="9908998" cy="30478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74588C-3ED0-4039-B879-02A4D386F67E}"/>
              </a:ext>
            </a:extLst>
          </p:cNvPr>
          <p:cNvSpPr txBox="1"/>
          <p:nvPr/>
        </p:nvSpPr>
        <p:spPr>
          <a:xfrm>
            <a:off x="0" y="2132819"/>
            <a:ext cx="11955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NimbusRomNo9L-Regu"/>
              </a:rPr>
              <a:t>By i</a:t>
            </a:r>
            <a:r>
              <a:rPr lang="en-US" sz="2400" b="0" i="0" u="none" strike="noStrike" baseline="0" dirty="0">
                <a:latin typeface="NimbusRomNo9L-Regu"/>
              </a:rPr>
              <a:t>ncreasing the number of epochs can allow the network to learn more complex relationships and generate more realistic colorization.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909814-B257-7EAC-30EA-2386D6E9CA7C}"/>
              </a:ext>
            </a:extLst>
          </p:cNvPr>
          <p:cNvSpPr txBox="1"/>
          <p:nvPr/>
        </p:nvSpPr>
        <p:spPr>
          <a:xfrm>
            <a:off x="142875" y="1385287"/>
            <a:ext cx="11495444" cy="369332"/>
          </a:xfrm>
          <a:prstGeom prst="rect">
            <a:avLst/>
          </a:prstGeom>
          <a:solidFill>
            <a:srgbClr val="001748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effectLst/>
                <a:latin typeface="NimbusRomNo9L"/>
              </a:rPr>
              <a:t> </a:t>
            </a:r>
            <a:r>
              <a:rPr lang="en-US" dirty="0">
                <a:solidFill>
                  <a:schemeClr val="bg1"/>
                </a:solidFill>
                <a:latin typeface="NimbusRomNo9L"/>
              </a:rPr>
              <a:t>Evaluation for 45 epochs</a:t>
            </a:r>
            <a:r>
              <a:rPr lang="en-GB" dirty="0">
                <a:solidFill>
                  <a:schemeClr val="bg1"/>
                </a:solidFill>
                <a:latin typeface="NimbusRomNo9L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2761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C0A3008-8953-4093-5CB1-D74C68C8F92D}"/>
              </a:ext>
            </a:extLst>
          </p:cNvPr>
          <p:cNvSpPr txBox="1"/>
          <p:nvPr/>
        </p:nvSpPr>
        <p:spPr>
          <a:xfrm>
            <a:off x="142875" y="215164"/>
            <a:ext cx="861469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5400" dirty="0">
                <a:effectLst/>
                <a:latin typeface="NimbusRomNo9L"/>
              </a:rPr>
              <a:t>Model Performance of </a:t>
            </a:r>
            <a:r>
              <a:rPr lang="en-GB" sz="5400" dirty="0" err="1">
                <a:latin typeface="NimbusRomNo9L"/>
              </a:rPr>
              <a:t>cGAN</a:t>
            </a:r>
            <a:endParaRPr lang="en-GB" sz="5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27842-BC46-29DA-9046-59051ED1A5D1}"/>
              </a:ext>
            </a:extLst>
          </p:cNvPr>
          <p:cNvSpPr/>
          <p:nvPr/>
        </p:nvSpPr>
        <p:spPr>
          <a:xfrm>
            <a:off x="142875" y="1270184"/>
            <a:ext cx="11988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BB3494E5-AD3C-0D4A-3DAF-68C7DF714E71}"/>
              </a:ext>
            </a:extLst>
          </p:cNvPr>
          <p:cNvSpPr txBox="1"/>
          <p:nvPr/>
        </p:nvSpPr>
        <p:spPr>
          <a:xfrm>
            <a:off x="206693" y="1318446"/>
            <a:ext cx="814015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it-IT" sz="3600">
              <a:solidFill>
                <a:sysClr val="windowText" lastClr="000000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39" name="文本框 338">
            <a:extLst>
              <a:ext uri="{FF2B5EF4-FFF2-40B4-BE49-F238E27FC236}">
                <a16:creationId xmlns:a16="http://schemas.microsoft.com/office/drawing/2014/main" id="{775E93D7-385A-9269-7178-07BA815FA6D9}"/>
              </a:ext>
            </a:extLst>
          </p:cNvPr>
          <p:cNvSpPr txBox="1"/>
          <p:nvPr/>
        </p:nvSpPr>
        <p:spPr>
          <a:xfrm flipH="1" flipV="1">
            <a:off x="11941074" y="7268507"/>
            <a:ext cx="64169" cy="617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CN" alt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746E0F2-0867-0C02-B35F-87428D17A4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09988" y="193275"/>
            <a:ext cx="807555" cy="807555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929A51-B3FB-5459-E378-8EACE7FA4945}"/>
              </a:ext>
            </a:extLst>
          </p:cNvPr>
          <p:cNvSpPr txBox="1"/>
          <p:nvPr/>
        </p:nvSpPr>
        <p:spPr>
          <a:xfrm>
            <a:off x="40874" y="4164145"/>
            <a:ext cx="259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NimbusRomNo9L"/>
              </a:rPr>
              <a:t>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909814-B257-7EAC-30EA-2386D6E9CA7C}"/>
              </a:ext>
            </a:extLst>
          </p:cNvPr>
          <p:cNvSpPr txBox="1"/>
          <p:nvPr/>
        </p:nvSpPr>
        <p:spPr>
          <a:xfrm>
            <a:off x="142875" y="1385287"/>
            <a:ext cx="11495444" cy="369332"/>
          </a:xfrm>
          <a:prstGeom prst="rect">
            <a:avLst/>
          </a:prstGeom>
          <a:solidFill>
            <a:srgbClr val="001748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NimbusRomNo9L"/>
              </a:rPr>
              <a:t>Results afte</a:t>
            </a:r>
            <a:r>
              <a:rPr lang="en-US" dirty="0">
                <a:solidFill>
                  <a:schemeClr val="bg1"/>
                </a:solidFill>
                <a:latin typeface="NimbusRomNo9L"/>
              </a:rPr>
              <a:t>r 45 epochs</a:t>
            </a:r>
            <a:endParaRPr lang="en-GB" dirty="0">
              <a:solidFill>
                <a:schemeClr val="bg1"/>
              </a:solidFill>
              <a:latin typeface="NimbusRomNo9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4D86E4-0AA6-00FC-325D-5F7CE8B88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0"/>
          <a:stretch/>
        </p:blipFill>
        <p:spPr bwMode="auto">
          <a:xfrm>
            <a:off x="2006250" y="1754619"/>
            <a:ext cx="7554823" cy="502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664261-C7D2-1368-7CF5-9747FE9043D8}"/>
              </a:ext>
            </a:extLst>
          </p:cNvPr>
          <p:cNvSpPr txBox="1"/>
          <p:nvPr/>
        </p:nvSpPr>
        <p:spPr>
          <a:xfrm>
            <a:off x="206693" y="1964777"/>
            <a:ext cx="15870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Grayscale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cGan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Ground truth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54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9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1E85C7-97F8-A56B-E003-640A6852A433}"/>
              </a:ext>
            </a:extLst>
          </p:cNvPr>
          <p:cNvSpPr/>
          <p:nvPr/>
        </p:nvSpPr>
        <p:spPr>
          <a:xfrm>
            <a:off x="0" y="0"/>
            <a:ext cx="4843463" cy="6858000"/>
          </a:xfrm>
          <a:prstGeom prst="rect">
            <a:avLst/>
          </a:prstGeom>
          <a:solidFill>
            <a:schemeClr val="lt1"/>
          </a:solidFill>
          <a:ln w="12700" cap="flat">
            <a:solidFill>
              <a:schemeClr val="dk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9597E3-A3D0-C905-BA1D-C4991B829775}"/>
              </a:ext>
            </a:extLst>
          </p:cNvPr>
          <p:cNvSpPr txBox="1">
            <a:spLocks/>
          </p:cNvSpPr>
          <p:nvPr/>
        </p:nvSpPr>
        <p:spPr>
          <a:xfrm>
            <a:off x="273134" y="2974665"/>
            <a:ext cx="3909112" cy="1383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32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CONTENTS</a:t>
            </a:r>
            <a:endParaRPr lang="en-IT" sz="32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0A3008-8953-4093-5CB1-D74C68C8F92D}"/>
              </a:ext>
            </a:extLst>
          </p:cNvPr>
          <p:cNvSpPr txBox="1"/>
          <p:nvPr/>
        </p:nvSpPr>
        <p:spPr>
          <a:xfrm>
            <a:off x="5958693" y="998446"/>
            <a:ext cx="6297090" cy="48673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sz="3000" dirty="0">
                <a:solidFill>
                  <a:schemeClr val="bg1"/>
                </a:solidFill>
                <a:latin typeface="Calibri"/>
                <a:cs typeface="Apple Symbols"/>
              </a:rPr>
              <a:t>INTRODUCTION</a:t>
            </a:r>
            <a:endParaRPr lang="zh-CN" altLang="en-US" sz="3000" dirty="0">
              <a:solidFill>
                <a:schemeClr val="bg1"/>
              </a:solidFill>
              <a:latin typeface="Calibri"/>
              <a:cs typeface="Apple Symbol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sz="3000" dirty="0">
                <a:solidFill>
                  <a:schemeClr val="bg1"/>
                </a:solidFill>
                <a:latin typeface="Calibri"/>
                <a:cs typeface="Apple Symbols"/>
              </a:rPr>
              <a:t>AIM OF THE PROJECT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Calibri"/>
                <a:cs typeface="Apple Symbols"/>
              </a:rPr>
              <a:t>MATERIAL AND METHODS</a:t>
            </a:r>
            <a:endParaRPr lang="en-IT" sz="3000" dirty="0">
              <a:solidFill>
                <a:schemeClr val="bg1"/>
              </a:solidFill>
              <a:latin typeface="Calibri"/>
              <a:cs typeface="Apple Symbol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sz="3000" dirty="0">
                <a:solidFill>
                  <a:schemeClr val="bg1"/>
                </a:solidFill>
                <a:latin typeface="Calibri"/>
                <a:cs typeface="Apple Symbols"/>
              </a:rPr>
              <a:t>DATASET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sz="3000" dirty="0">
                <a:solidFill>
                  <a:schemeClr val="bg1"/>
                </a:solidFill>
                <a:latin typeface="Calibri"/>
                <a:cs typeface="Apple Symbols"/>
              </a:rPr>
              <a:t>METHODOLOGY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sz="3000" dirty="0">
                <a:solidFill>
                  <a:schemeClr val="bg1"/>
                </a:solidFill>
                <a:latin typeface="Calibri"/>
                <a:cs typeface="Apple Symbols"/>
              </a:rPr>
              <a:t>RESULTS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sz="3000" dirty="0">
                <a:solidFill>
                  <a:schemeClr val="bg1"/>
                </a:solidFill>
                <a:latin typeface="Calibri"/>
                <a:cs typeface="Apple Symbols"/>
              </a:rPr>
              <a:t>CONCLUSION &amp; QUESTIONS</a:t>
            </a:r>
            <a:endParaRPr lang="en-IT" dirty="0">
              <a:solidFill>
                <a:schemeClr val="bg1"/>
              </a:solidFill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A30F576F-D650-8958-D4D2-357A9F461E8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23980" y="263591"/>
            <a:ext cx="959011" cy="959011"/>
          </a:xfrm>
          <a:prstGeom prst="rect">
            <a:avLst/>
          </a:prstGeom>
          <a:ln>
            <a:noFill/>
          </a:ln>
        </p:spPr>
      </p:pic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97DABE3A-CF8E-453A-9F05-C906263C9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865" y="2169595"/>
            <a:ext cx="914400" cy="914400"/>
          </a:xfrm>
          <a:prstGeom prst="rect">
            <a:avLst/>
          </a:prstGeom>
        </p:spPr>
      </p:pic>
      <p:pic>
        <p:nvPicPr>
          <p:cNvPr id="6" name="Graphic 5" descr="Palette with solid fill">
            <a:extLst>
              <a:ext uri="{FF2B5EF4-FFF2-40B4-BE49-F238E27FC236}">
                <a16:creationId xmlns:a16="http://schemas.microsoft.com/office/drawing/2014/main" id="{35AA88FA-04D1-4B13-82FD-17AD0A98D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7846" y="35173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95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C0A3008-8953-4093-5CB1-D74C68C8F92D}"/>
              </a:ext>
            </a:extLst>
          </p:cNvPr>
          <p:cNvSpPr txBox="1"/>
          <p:nvPr/>
        </p:nvSpPr>
        <p:spPr>
          <a:xfrm>
            <a:off x="142875" y="215164"/>
            <a:ext cx="861469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5400" dirty="0">
                <a:effectLst/>
                <a:latin typeface="NimbusRomNo9L"/>
              </a:rPr>
              <a:t>Model Performance of </a:t>
            </a:r>
            <a:r>
              <a:rPr lang="en-GB" sz="5400" dirty="0" err="1">
                <a:latin typeface="NimbusRomNo9L"/>
              </a:rPr>
              <a:t>cGAN</a:t>
            </a:r>
            <a:endParaRPr lang="en-GB" sz="5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27842-BC46-29DA-9046-59051ED1A5D1}"/>
              </a:ext>
            </a:extLst>
          </p:cNvPr>
          <p:cNvSpPr/>
          <p:nvPr/>
        </p:nvSpPr>
        <p:spPr>
          <a:xfrm>
            <a:off x="142875" y="1270184"/>
            <a:ext cx="11988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BB3494E5-AD3C-0D4A-3DAF-68C7DF714E71}"/>
              </a:ext>
            </a:extLst>
          </p:cNvPr>
          <p:cNvSpPr txBox="1"/>
          <p:nvPr/>
        </p:nvSpPr>
        <p:spPr>
          <a:xfrm>
            <a:off x="206693" y="1318446"/>
            <a:ext cx="814015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it-IT" sz="3600">
              <a:solidFill>
                <a:sysClr val="windowText" lastClr="000000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39" name="文本框 338">
            <a:extLst>
              <a:ext uri="{FF2B5EF4-FFF2-40B4-BE49-F238E27FC236}">
                <a16:creationId xmlns:a16="http://schemas.microsoft.com/office/drawing/2014/main" id="{775E93D7-385A-9269-7178-07BA815FA6D9}"/>
              </a:ext>
            </a:extLst>
          </p:cNvPr>
          <p:cNvSpPr txBox="1"/>
          <p:nvPr/>
        </p:nvSpPr>
        <p:spPr>
          <a:xfrm flipH="1" flipV="1">
            <a:off x="11941074" y="7268507"/>
            <a:ext cx="64169" cy="617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CN" alt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746E0F2-0867-0C02-B35F-87428D17A4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09988" y="193275"/>
            <a:ext cx="807555" cy="807555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F1FE83-7895-3D82-476F-A933595D4724}"/>
              </a:ext>
            </a:extLst>
          </p:cNvPr>
          <p:cNvSpPr txBox="1"/>
          <p:nvPr/>
        </p:nvSpPr>
        <p:spPr>
          <a:xfrm>
            <a:off x="0" y="2442523"/>
            <a:ext cx="8952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dirty="0">
              <a:latin typeface="NimbusRomNo9L"/>
            </a:endParaRPr>
          </a:p>
          <a:p>
            <a:r>
              <a:rPr lang="en-GB" sz="1600" dirty="0">
                <a:latin typeface="NimbusRomNo9L"/>
              </a:rPr>
              <a:t> </a:t>
            </a:r>
            <a:endParaRPr lang="en-GB" sz="1600" dirty="0"/>
          </a:p>
          <a:p>
            <a:endParaRPr lang="en-IT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29A51-B3FB-5459-E378-8EACE7FA4945}"/>
              </a:ext>
            </a:extLst>
          </p:cNvPr>
          <p:cNvSpPr txBox="1"/>
          <p:nvPr/>
        </p:nvSpPr>
        <p:spPr>
          <a:xfrm>
            <a:off x="40874" y="4164145"/>
            <a:ext cx="259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NimbusRomNo9L"/>
              </a:rPr>
              <a:t>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909814-B257-7EAC-30EA-2386D6E9CA7C}"/>
              </a:ext>
            </a:extLst>
          </p:cNvPr>
          <p:cNvSpPr txBox="1"/>
          <p:nvPr/>
        </p:nvSpPr>
        <p:spPr>
          <a:xfrm>
            <a:off x="142875" y="1385287"/>
            <a:ext cx="11495444" cy="369332"/>
          </a:xfrm>
          <a:prstGeom prst="rect">
            <a:avLst/>
          </a:prstGeom>
          <a:solidFill>
            <a:srgbClr val="001748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NimbusRomNo9L"/>
              </a:rPr>
              <a:t>Results afte</a:t>
            </a:r>
            <a:r>
              <a:rPr lang="en-US" dirty="0">
                <a:solidFill>
                  <a:schemeClr val="bg1"/>
                </a:solidFill>
                <a:latin typeface="NimbusRomNo9L"/>
              </a:rPr>
              <a:t>r 45 epochs for COCO dataset</a:t>
            </a:r>
            <a:endParaRPr lang="en-GB" dirty="0">
              <a:solidFill>
                <a:schemeClr val="bg1"/>
              </a:solidFill>
              <a:latin typeface="NimbusRomNo9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3A485B-50BB-7CE9-4ECB-BEF035B83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17" y="1881691"/>
            <a:ext cx="8706908" cy="468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689F43-4CF5-B8A0-99F7-1FFC561B255E}"/>
              </a:ext>
            </a:extLst>
          </p:cNvPr>
          <p:cNvSpPr txBox="1"/>
          <p:nvPr/>
        </p:nvSpPr>
        <p:spPr>
          <a:xfrm>
            <a:off x="142875" y="2031618"/>
            <a:ext cx="15870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Grayscale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cGan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Ground truth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60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C0A3008-8953-4093-5CB1-D74C68C8F92D}"/>
              </a:ext>
            </a:extLst>
          </p:cNvPr>
          <p:cNvSpPr txBox="1"/>
          <p:nvPr/>
        </p:nvSpPr>
        <p:spPr>
          <a:xfrm>
            <a:off x="418260" y="143472"/>
            <a:ext cx="1005726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400" dirty="0">
                <a:latin typeface="Calibri"/>
                <a:ea typeface="Apple Symbols" panose="02000000000000000000" pitchFamily="2" charset="-79"/>
                <a:cs typeface="Apple Symbols"/>
              </a:rPr>
              <a:t>Fine tuning ResNet-18</a:t>
            </a:r>
            <a:endParaRPr lang="en-IT" sz="5400" dirty="0">
              <a:solidFill>
                <a:sysClr val="windowText" lastClr="000000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27842-BC46-29DA-9046-59051ED1A5D1}"/>
              </a:ext>
            </a:extLst>
          </p:cNvPr>
          <p:cNvSpPr/>
          <p:nvPr/>
        </p:nvSpPr>
        <p:spPr>
          <a:xfrm>
            <a:off x="142875" y="1270184"/>
            <a:ext cx="11988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746E0F2-0867-0C02-B35F-87428D17A4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8202" y="257831"/>
            <a:ext cx="728795" cy="728795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ADB556-86C0-3E97-4886-E095E4B451E8}"/>
              </a:ext>
            </a:extLst>
          </p:cNvPr>
          <p:cNvSpPr txBox="1"/>
          <p:nvPr/>
        </p:nvSpPr>
        <p:spPr>
          <a:xfrm>
            <a:off x="188942" y="1446592"/>
            <a:ext cx="1110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ResNet-18 is a deep convolutional neural network architecture that was introduced by Microsoft Research in 2015.</a:t>
            </a:r>
          </a:p>
          <a:p>
            <a:r>
              <a:rPr lang="en-GB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network trained on more than a million images from the ImageNet database for classification task.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Original ResNet-18 Architecture">
            <a:extLst>
              <a:ext uri="{FF2B5EF4-FFF2-40B4-BE49-F238E27FC236}">
                <a16:creationId xmlns:a16="http://schemas.microsoft.com/office/drawing/2014/main" id="{B5647DE4-EB67-04FC-A8F3-5009B3246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74" y="4400278"/>
            <a:ext cx="8815779" cy="237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">
            <a:extLst>
              <a:ext uri="{FF2B5EF4-FFF2-40B4-BE49-F238E27FC236}">
                <a16:creationId xmlns:a16="http://schemas.microsoft.com/office/drawing/2014/main" id="{3A09B736-5665-EEA8-AF96-E68C65690351}"/>
              </a:ext>
            </a:extLst>
          </p:cNvPr>
          <p:cNvSpPr txBox="1"/>
          <p:nvPr/>
        </p:nvSpPr>
        <p:spPr>
          <a:xfrm>
            <a:off x="188942" y="2092923"/>
            <a:ext cx="11495444" cy="2185214"/>
          </a:xfrm>
          <a:prstGeom prst="rect">
            <a:avLst/>
          </a:prstGeom>
          <a:solidFill>
            <a:srgbClr val="001748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GB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emoving the last two layers : 	</a:t>
            </a:r>
          </a:p>
          <a:p>
            <a:pPr lvl="7"/>
            <a:r>
              <a:rPr lang="en-GB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GB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GlobalAveragePooling</a:t>
            </a:r>
            <a:r>
              <a:rPr lang="en-GB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a Fully Connected Layer</a:t>
            </a:r>
          </a:p>
          <a:p>
            <a:pPr algn="l"/>
            <a:endParaRPr lang="en-GB" b="0" i="0" u="none" strike="noStrike" baseline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GB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this backbone to build a U-Net as the generator:</a:t>
            </a:r>
          </a:p>
          <a:p>
            <a:pPr algn="l"/>
            <a:r>
              <a:rPr lang="en-GB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</a:t>
            </a:r>
            <a:r>
              <a:rPr lang="en-GB" sz="20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		</a:t>
            </a:r>
            <a:r>
              <a:rPr lang="en-GB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output channels and 1 input size of 256x256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 the generator only with L1 loss in 20 epochs (not depends on Discriminator)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the same training process with new generator</a:t>
            </a:r>
          </a:p>
        </p:txBody>
      </p:sp>
    </p:spTree>
    <p:extLst>
      <p:ext uri="{BB962C8B-B14F-4D97-AF65-F5344CB8AC3E}">
        <p14:creationId xmlns:p14="http://schemas.microsoft.com/office/powerpoint/2010/main" val="3902126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0C2067-3435-E660-C125-797E9760A24E}"/>
              </a:ext>
            </a:extLst>
          </p:cNvPr>
          <p:cNvCxnSpPr/>
          <p:nvPr/>
        </p:nvCxnSpPr>
        <p:spPr>
          <a:xfrm>
            <a:off x="552893" y="2119398"/>
            <a:ext cx="4827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C7F2D8-7FDE-4F72-D39B-40E4096C675D}"/>
              </a:ext>
            </a:extLst>
          </p:cNvPr>
          <p:cNvCxnSpPr>
            <a:cxnSpLocks/>
          </p:cNvCxnSpPr>
          <p:nvPr/>
        </p:nvCxnSpPr>
        <p:spPr>
          <a:xfrm flipH="1">
            <a:off x="7161536" y="2119398"/>
            <a:ext cx="4969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0A3008-8953-4093-5CB1-D74C68C8F92D}"/>
              </a:ext>
            </a:extLst>
          </p:cNvPr>
          <p:cNvSpPr txBox="1"/>
          <p:nvPr/>
        </p:nvSpPr>
        <p:spPr>
          <a:xfrm>
            <a:off x="328613" y="221913"/>
            <a:ext cx="1157574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6000" dirty="0">
                <a:latin typeface="Calibri"/>
                <a:ea typeface="+mn-lt"/>
                <a:cs typeface="+mn-lt"/>
              </a:rPr>
              <a:t> COMPARISION:  </a:t>
            </a:r>
            <a:endParaRPr lang="it-IT" sz="6000" dirty="0">
              <a:latin typeface="Calibri"/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27842-BC46-29DA-9046-59051ED1A5D1}"/>
              </a:ext>
            </a:extLst>
          </p:cNvPr>
          <p:cNvSpPr/>
          <p:nvPr/>
        </p:nvSpPr>
        <p:spPr>
          <a:xfrm>
            <a:off x="142875" y="1270184"/>
            <a:ext cx="11988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746E0F2-0867-0C02-B35F-87428D17A4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35012" y="189305"/>
            <a:ext cx="828375" cy="828375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2CCCCF-33A2-5BCE-D012-2B9A87263984}"/>
              </a:ext>
            </a:extLst>
          </p:cNvPr>
          <p:cNvSpPr/>
          <p:nvPr/>
        </p:nvSpPr>
        <p:spPr>
          <a:xfrm>
            <a:off x="21928" y="7133378"/>
            <a:ext cx="108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T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36C77B-CF07-30CC-777B-18FE1D0FEE00}"/>
              </a:ext>
            </a:extLst>
          </p:cNvPr>
          <p:cNvSpPr/>
          <p:nvPr/>
        </p:nvSpPr>
        <p:spPr>
          <a:xfrm>
            <a:off x="-776176" y="7227885"/>
            <a:ext cx="8870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T" dirty="0"/>
              <a:t> .</a:t>
            </a:r>
          </a:p>
        </p:txBody>
      </p:sp>
      <p:pic>
        <p:nvPicPr>
          <p:cNvPr id="9" name="Graphic 8" descr="Left Brain with solid fill">
            <a:extLst>
              <a:ext uri="{FF2B5EF4-FFF2-40B4-BE49-F238E27FC236}">
                <a16:creationId xmlns:a16="http://schemas.microsoft.com/office/drawing/2014/main" id="{48593907-254C-AB1B-B09F-F2BE8BDAE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590" y="1538127"/>
            <a:ext cx="914400" cy="914400"/>
          </a:xfrm>
          <a:prstGeom prst="rect">
            <a:avLst/>
          </a:prstGeom>
        </p:spPr>
      </p:pic>
      <p:sp>
        <p:nvSpPr>
          <p:cNvPr id="10" name="Chevron 9">
            <a:extLst>
              <a:ext uri="{FF2B5EF4-FFF2-40B4-BE49-F238E27FC236}">
                <a16:creationId xmlns:a16="http://schemas.microsoft.com/office/drawing/2014/main" id="{288B930F-F8D1-E491-C119-805188841379}"/>
              </a:ext>
            </a:extLst>
          </p:cNvPr>
          <p:cNvSpPr/>
          <p:nvPr/>
        </p:nvSpPr>
        <p:spPr>
          <a:xfrm>
            <a:off x="930832" y="1592594"/>
            <a:ext cx="3912781" cy="666257"/>
          </a:xfrm>
          <a:prstGeom prst="chevron">
            <a:avLst/>
          </a:prstGeom>
          <a:solidFill>
            <a:srgbClr val="001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Main Model</a:t>
            </a:r>
            <a:endParaRPr lang="en-IT" dirty="0">
              <a:solidFill>
                <a:schemeClr val="bg1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69" name="Chevron 68">
            <a:extLst>
              <a:ext uri="{FF2B5EF4-FFF2-40B4-BE49-F238E27FC236}">
                <a16:creationId xmlns:a16="http://schemas.microsoft.com/office/drawing/2014/main" id="{5B8FB677-036D-F718-240E-F2B14935929E}"/>
              </a:ext>
            </a:extLst>
          </p:cNvPr>
          <p:cNvSpPr/>
          <p:nvPr/>
        </p:nvSpPr>
        <p:spPr>
          <a:xfrm flipH="1">
            <a:off x="7536418" y="1592594"/>
            <a:ext cx="3912781" cy="666257"/>
          </a:xfrm>
          <a:prstGeom prst="chevron">
            <a:avLst/>
          </a:prstGeom>
          <a:solidFill>
            <a:srgbClr val="001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AvenirNextLTPro"/>
              </a:rPr>
              <a:t>	ResNet18 as generator</a:t>
            </a:r>
            <a:endParaRPr lang="en-GB" dirty="0">
              <a:effectLst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547525-6FE1-1800-DD41-02DD7A7EC882}"/>
              </a:ext>
            </a:extLst>
          </p:cNvPr>
          <p:cNvSpPr/>
          <p:nvPr/>
        </p:nvSpPr>
        <p:spPr>
          <a:xfrm>
            <a:off x="691116" y="2419076"/>
            <a:ext cx="4550734" cy="6432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143E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Losses in 45 epochs</a:t>
            </a:r>
            <a:endParaRPr lang="en-IT" dirty="0">
              <a:solidFill>
                <a:srgbClr val="00143E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7463222-8001-B722-2E2E-CE6CE9127864}"/>
              </a:ext>
            </a:extLst>
          </p:cNvPr>
          <p:cNvSpPr/>
          <p:nvPr/>
        </p:nvSpPr>
        <p:spPr>
          <a:xfrm>
            <a:off x="7161536" y="2419076"/>
            <a:ext cx="4550734" cy="6432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143E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Losses in 20 epochs </a:t>
            </a:r>
            <a:endParaRPr lang="en-GB" dirty="0">
              <a:solidFill>
                <a:srgbClr val="00143E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E95C1-B9A3-7063-2EBD-20E363853E3B}"/>
              </a:ext>
            </a:extLst>
          </p:cNvPr>
          <p:cNvSpPr/>
          <p:nvPr/>
        </p:nvSpPr>
        <p:spPr>
          <a:xfrm>
            <a:off x="3436607" y="-560652"/>
            <a:ext cx="235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T" dirty="0"/>
              <a:t>c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E43FFFF-D799-C0E5-7C0A-DCE6C7E9A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11" y="3062346"/>
            <a:ext cx="5674070" cy="3817481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65DE3373-8AA4-74A7-E85A-B69B40A63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317" y="3062345"/>
            <a:ext cx="5674070" cy="381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39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0C2067-3435-E660-C125-797E9760A24E}"/>
              </a:ext>
            </a:extLst>
          </p:cNvPr>
          <p:cNvCxnSpPr/>
          <p:nvPr/>
        </p:nvCxnSpPr>
        <p:spPr>
          <a:xfrm>
            <a:off x="552893" y="2119398"/>
            <a:ext cx="4827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C7F2D8-7FDE-4F72-D39B-40E4096C675D}"/>
              </a:ext>
            </a:extLst>
          </p:cNvPr>
          <p:cNvCxnSpPr>
            <a:cxnSpLocks/>
          </p:cNvCxnSpPr>
          <p:nvPr/>
        </p:nvCxnSpPr>
        <p:spPr>
          <a:xfrm flipH="1">
            <a:off x="7161536" y="2119398"/>
            <a:ext cx="4969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0A3008-8953-4093-5CB1-D74C68C8F92D}"/>
              </a:ext>
            </a:extLst>
          </p:cNvPr>
          <p:cNvSpPr txBox="1"/>
          <p:nvPr/>
        </p:nvSpPr>
        <p:spPr>
          <a:xfrm>
            <a:off x="328613" y="221913"/>
            <a:ext cx="1157574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6000" dirty="0">
                <a:latin typeface="Calibri"/>
                <a:ea typeface="+mn-lt"/>
                <a:cs typeface="+mn-lt"/>
              </a:rPr>
              <a:t> COMPARISION:  </a:t>
            </a:r>
            <a:endParaRPr lang="it-IT" sz="6000" dirty="0">
              <a:latin typeface="Calibri"/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27842-BC46-29DA-9046-59051ED1A5D1}"/>
              </a:ext>
            </a:extLst>
          </p:cNvPr>
          <p:cNvSpPr/>
          <p:nvPr/>
        </p:nvSpPr>
        <p:spPr>
          <a:xfrm>
            <a:off x="142875" y="1270184"/>
            <a:ext cx="11988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746E0F2-0867-0C02-B35F-87428D17A4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35012" y="189305"/>
            <a:ext cx="828375" cy="828375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2CCCCF-33A2-5BCE-D012-2B9A87263984}"/>
              </a:ext>
            </a:extLst>
          </p:cNvPr>
          <p:cNvSpPr/>
          <p:nvPr/>
        </p:nvSpPr>
        <p:spPr>
          <a:xfrm>
            <a:off x="21928" y="7133378"/>
            <a:ext cx="108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T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36C77B-CF07-30CC-777B-18FE1D0FEE00}"/>
              </a:ext>
            </a:extLst>
          </p:cNvPr>
          <p:cNvSpPr/>
          <p:nvPr/>
        </p:nvSpPr>
        <p:spPr>
          <a:xfrm>
            <a:off x="-776176" y="7227885"/>
            <a:ext cx="8870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T" dirty="0"/>
              <a:t> .</a:t>
            </a:r>
          </a:p>
        </p:txBody>
      </p:sp>
      <p:pic>
        <p:nvPicPr>
          <p:cNvPr id="9" name="Graphic 8" descr="Left Brain with solid fill">
            <a:extLst>
              <a:ext uri="{FF2B5EF4-FFF2-40B4-BE49-F238E27FC236}">
                <a16:creationId xmlns:a16="http://schemas.microsoft.com/office/drawing/2014/main" id="{48593907-254C-AB1B-B09F-F2BE8BDAE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3590" y="1538127"/>
            <a:ext cx="914400" cy="914400"/>
          </a:xfrm>
          <a:prstGeom prst="rect">
            <a:avLst/>
          </a:prstGeom>
        </p:spPr>
      </p:pic>
      <p:sp>
        <p:nvSpPr>
          <p:cNvPr id="10" name="Chevron 9">
            <a:extLst>
              <a:ext uri="{FF2B5EF4-FFF2-40B4-BE49-F238E27FC236}">
                <a16:creationId xmlns:a16="http://schemas.microsoft.com/office/drawing/2014/main" id="{288B930F-F8D1-E491-C119-805188841379}"/>
              </a:ext>
            </a:extLst>
          </p:cNvPr>
          <p:cNvSpPr/>
          <p:nvPr/>
        </p:nvSpPr>
        <p:spPr>
          <a:xfrm>
            <a:off x="930832" y="1592594"/>
            <a:ext cx="3912781" cy="666257"/>
          </a:xfrm>
          <a:prstGeom prst="chevron">
            <a:avLst/>
          </a:prstGeom>
          <a:solidFill>
            <a:srgbClr val="001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Main Model</a:t>
            </a:r>
            <a:endParaRPr lang="en-IT" dirty="0">
              <a:solidFill>
                <a:schemeClr val="bg1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69" name="Chevron 68">
            <a:extLst>
              <a:ext uri="{FF2B5EF4-FFF2-40B4-BE49-F238E27FC236}">
                <a16:creationId xmlns:a16="http://schemas.microsoft.com/office/drawing/2014/main" id="{5B8FB677-036D-F718-240E-F2B14935929E}"/>
              </a:ext>
            </a:extLst>
          </p:cNvPr>
          <p:cNvSpPr/>
          <p:nvPr/>
        </p:nvSpPr>
        <p:spPr>
          <a:xfrm flipH="1">
            <a:off x="7536418" y="1592594"/>
            <a:ext cx="3912781" cy="666257"/>
          </a:xfrm>
          <a:prstGeom prst="chevron">
            <a:avLst/>
          </a:prstGeom>
          <a:solidFill>
            <a:srgbClr val="001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AvenirNextLTPro"/>
              </a:rPr>
              <a:t>	ResNet18 as generator</a:t>
            </a:r>
            <a:endParaRPr lang="en-GB" dirty="0">
              <a:effectLst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547525-6FE1-1800-DD41-02DD7A7EC882}"/>
              </a:ext>
            </a:extLst>
          </p:cNvPr>
          <p:cNvSpPr/>
          <p:nvPr/>
        </p:nvSpPr>
        <p:spPr>
          <a:xfrm>
            <a:off x="691116" y="2419076"/>
            <a:ext cx="4550734" cy="6432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143E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20 epochs</a:t>
            </a:r>
            <a:endParaRPr lang="en-IT" dirty="0">
              <a:solidFill>
                <a:srgbClr val="00143E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7463222-8001-B722-2E2E-CE6CE9127864}"/>
              </a:ext>
            </a:extLst>
          </p:cNvPr>
          <p:cNvSpPr/>
          <p:nvPr/>
        </p:nvSpPr>
        <p:spPr>
          <a:xfrm>
            <a:off x="7161536" y="2419076"/>
            <a:ext cx="4550734" cy="6432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143E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20 epochs </a:t>
            </a:r>
            <a:endParaRPr lang="en-GB" dirty="0">
              <a:solidFill>
                <a:srgbClr val="00143E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E95C1-B9A3-7063-2EBD-20E363853E3B}"/>
              </a:ext>
            </a:extLst>
          </p:cNvPr>
          <p:cNvSpPr/>
          <p:nvPr/>
        </p:nvSpPr>
        <p:spPr>
          <a:xfrm>
            <a:off x="3436607" y="-560652"/>
            <a:ext cx="235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T" dirty="0"/>
              <a:t>c</a:t>
            </a:r>
          </a:p>
        </p:txBody>
      </p:sp>
      <p:pic>
        <p:nvPicPr>
          <p:cNvPr id="20" name="Picture 19" descr="A picture containing different, bunch&#10;&#10;Description automatically generated">
            <a:extLst>
              <a:ext uri="{FF2B5EF4-FFF2-40B4-BE49-F238E27FC236}">
                <a16:creationId xmlns:a16="http://schemas.microsoft.com/office/drawing/2014/main" id="{512FDA4B-8039-BC2E-3257-20E98F7B93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982"/>
          <a:stretch/>
        </p:blipFill>
        <p:spPr>
          <a:xfrm>
            <a:off x="6613721" y="3144220"/>
            <a:ext cx="5336106" cy="354589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8A52E57-C17A-12A0-79EE-72E8A7C14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7"/>
          <a:stretch/>
        </p:blipFill>
        <p:spPr bwMode="auto">
          <a:xfrm flipH="1">
            <a:off x="185085" y="3163290"/>
            <a:ext cx="5562795" cy="350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120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C0A3008-8953-4093-5CB1-D74C68C8F92D}"/>
              </a:ext>
            </a:extLst>
          </p:cNvPr>
          <p:cNvSpPr txBox="1"/>
          <p:nvPr/>
        </p:nvSpPr>
        <p:spPr>
          <a:xfrm>
            <a:off x="418260" y="143472"/>
            <a:ext cx="1005726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400" dirty="0">
                <a:latin typeface="Calibri"/>
                <a:ea typeface="Apple Symbols" panose="02000000000000000000" pitchFamily="2" charset="-79"/>
                <a:cs typeface="Apple Symbols"/>
              </a:rPr>
              <a:t>Conclusion</a:t>
            </a:r>
            <a:endParaRPr lang="en-IT" sz="5400" dirty="0">
              <a:solidFill>
                <a:sysClr val="windowText" lastClr="000000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27842-BC46-29DA-9046-59051ED1A5D1}"/>
              </a:ext>
            </a:extLst>
          </p:cNvPr>
          <p:cNvSpPr/>
          <p:nvPr/>
        </p:nvSpPr>
        <p:spPr>
          <a:xfrm>
            <a:off x="142875" y="1270184"/>
            <a:ext cx="11988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746E0F2-0867-0C02-B35F-87428D17A4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8202" y="257831"/>
            <a:ext cx="728795" cy="728795"/>
          </a:xfrm>
          <a:prstGeom prst="rect">
            <a:avLst/>
          </a:prstGeom>
          <a:ln>
            <a:noFill/>
          </a:ln>
        </p:spPr>
      </p:pic>
      <p:sp>
        <p:nvSpPr>
          <p:cNvPr id="8" name="CasellaDiTesto 1">
            <a:extLst>
              <a:ext uri="{FF2B5EF4-FFF2-40B4-BE49-F238E27FC236}">
                <a16:creationId xmlns:a16="http://schemas.microsoft.com/office/drawing/2014/main" id="{9A65EBE1-0456-F7B5-0B4C-CDC78C5E1F7A}"/>
              </a:ext>
            </a:extLst>
          </p:cNvPr>
          <p:cNvSpPr txBox="1"/>
          <p:nvPr/>
        </p:nvSpPr>
        <p:spPr>
          <a:xfrm>
            <a:off x="348278" y="1599461"/>
            <a:ext cx="11495444" cy="4401205"/>
          </a:xfrm>
          <a:prstGeom prst="rect">
            <a:avLst/>
          </a:prstGeom>
          <a:solidFill>
            <a:srgbClr val="001748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cGan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has a good performance, even with small dataset and limited recourses we can get reasonable results</a:t>
            </a:r>
          </a:p>
          <a:p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Pretrained model as generator in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cGan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can improve the performance and we can rich better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bigger dataset and a greater number of training epochs  the results will be more realistic ( which needs more recourses)</a:t>
            </a:r>
          </a:p>
          <a:p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9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9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89597E3-A3D0-C905-BA1D-C4991B829775}"/>
              </a:ext>
            </a:extLst>
          </p:cNvPr>
          <p:cNvSpPr txBox="1">
            <a:spLocks/>
          </p:cNvSpPr>
          <p:nvPr/>
        </p:nvSpPr>
        <p:spPr>
          <a:xfrm>
            <a:off x="3136238" y="5717677"/>
            <a:ext cx="5919524" cy="16653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32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THANK YOU </a:t>
            </a:r>
          </a:p>
          <a:p>
            <a:pPr algn="ctr"/>
            <a:r>
              <a:rPr lang="tr-TR" sz="32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QUESTIONS ARE WELCOME</a:t>
            </a:r>
            <a:endParaRPr lang="en-IT" sz="3200" dirty="0">
              <a:solidFill>
                <a:schemeClr val="bg1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A67A8AB-903D-CF71-0E70-29BCE35BE8C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23980" y="263591"/>
            <a:ext cx="959011" cy="959011"/>
          </a:xfrm>
          <a:prstGeom prst="rect">
            <a:avLst/>
          </a:prstGeom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F435328-6455-5A74-C7A0-1DB371F3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955" y="743096"/>
            <a:ext cx="9240090" cy="49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886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1B4FC4-74EE-411E-A4F8-2F58FD40DDA7}"/>
              </a:ext>
            </a:extLst>
          </p:cNvPr>
          <p:cNvSpPr/>
          <p:nvPr/>
        </p:nvSpPr>
        <p:spPr>
          <a:xfrm>
            <a:off x="142875" y="1270184"/>
            <a:ext cx="11988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3E713-23EC-4678-ADCB-DA21205A2A53}"/>
              </a:ext>
            </a:extLst>
          </p:cNvPr>
          <p:cNvSpPr txBox="1"/>
          <p:nvPr/>
        </p:nvSpPr>
        <p:spPr>
          <a:xfrm>
            <a:off x="407504" y="203497"/>
            <a:ext cx="11420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ysClr val="windowText" lastClr="000000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Image Colorization </a:t>
            </a:r>
            <a:endParaRPr lang="en-IT" sz="4800" dirty="0">
              <a:solidFill>
                <a:sysClr val="windowText" lastClr="000000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r>
              <a:rPr lang="en-US" sz="4800" b="0" i="0" u="none" strike="noStrike" baseline="0" dirty="0">
                <a:latin typeface="NimbusRomNo9L-Regu"/>
              </a:rPr>
              <a:t> </a:t>
            </a:r>
            <a:endParaRPr lang="en-IT" sz="4800" dirty="0">
              <a:solidFill>
                <a:sysClr val="windowText" lastClr="000000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A5532-0D5A-4870-84A2-18A744D1C720}"/>
              </a:ext>
            </a:extLst>
          </p:cNvPr>
          <p:cNvSpPr txBox="1"/>
          <p:nvPr/>
        </p:nvSpPr>
        <p:spPr>
          <a:xfrm>
            <a:off x="606287" y="2013258"/>
            <a:ext cx="1066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imbusRomNo9L-Regu"/>
              </a:rPr>
              <a:t> </a:t>
            </a:r>
            <a:endParaRPr lang="en-US" dirty="0"/>
          </a:p>
        </p:txBody>
      </p:sp>
      <p:sp>
        <p:nvSpPr>
          <p:cNvPr id="5" name="Rectangle 142">
            <a:extLst>
              <a:ext uri="{FF2B5EF4-FFF2-40B4-BE49-F238E27FC236}">
                <a16:creationId xmlns:a16="http://schemas.microsoft.com/office/drawing/2014/main" id="{E2767B28-E9E9-9C51-7315-9C5DB4A5761F}"/>
              </a:ext>
            </a:extLst>
          </p:cNvPr>
          <p:cNvSpPr/>
          <p:nvPr/>
        </p:nvSpPr>
        <p:spPr>
          <a:xfrm rot="10800000" flipV="1">
            <a:off x="112699" y="1384319"/>
            <a:ext cx="11988002" cy="552884"/>
          </a:xfrm>
          <a:prstGeom prst="rect">
            <a:avLst/>
          </a:prstGeom>
          <a:solidFill>
            <a:srgbClr val="001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800" dirty="0">
                <a:solidFill>
                  <a:schemeClr val="bg1"/>
                </a:solidFill>
                <a:effectLst/>
                <a:latin typeface="NimbusRomNo9L"/>
              </a:rPr>
              <a:t> </a:t>
            </a:r>
          </a:p>
          <a:p>
            <a:r>
              <a:rPr lang="en-GB" b="0" i="0" dirty="0">
                <a:solidFill>
                  <a:schemeClr val="bg1"/>
                </a:solidFill>
                <a:effectLst/>
                <a:latin typeface="Söhne"/>
              </a:rPr>
              <a:t>image colorization can be a powerful tool for creating visually striking and emotionally engaging images that can be used in a variety of different contexts.</a:t>
            </a:r>
            <a:r>
              <a:rPr lang="en-GB" dirty="0">
                <a:solidFill>
                  <a:schemeClr val="bg1"/>
                </a:solidFill>
                <a:latin typeface="NimbusRomNo9L"/>
              </a:rPr>
              <a:t> 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1" name="Picture 10" descr="A picture containing person, floor, indoor, exercise device&#10;&#10;Description automatically generated">
            <a:extLst>
              <a:ext uri="{FF2B5EF4-FFF2-40B4-BE49-F238E27FC236}">
                <a16:creationId xmlns:a16="http://schemas.microsoft.com/office/drawing/2014/main" id="{E3009FE9-BA71-28EC-76D1-8C7DD2E9D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505" y="2382590"/>
            <a:ext cx="3840584" cy="2334973"/>
          </a:xfrm>
          <a:prstGeom prst="rect">
            <a:avLst/>
          </a:prstGeom>
        </p:spPr>
      </p:pic>
      <p:pic>
        <p:nvPicPr>
          <p:cNvPr id="13" name="Picture 12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262E7305-4A6B-D849-005B-1A954710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38" y="2429891"/>
            <a:ext cx="3557902" cy="2955068"/>
          </a:xfrm>
          <a:prstGeom prst="rect">
            <a:avLst/>
          </a:prstGeom>
        </p:spPr>
      </p:pic>
      <p:pic>
        <p:nvPicPr>
          <p:cNvPr id="15" name="Picture 14" descr="A picture containing text, clothing, pressure suit&#10;&#10;Description automatically generated">
            <a:extLst>
              <a:ext uri="{FF2B5EF4-FFF2-40B4-BE49-F238E27FC236}">
                <a16:creationId xmlns:a16="http://schemas.microsoft.com/office/drawing/2014/main" id="{861A599C-7C32-2F7D-9BCA-1DB9BD16F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63" y="3597377"/>
            <a:ext cx="3622411" cy="2268520"/>
          </a:xfrm>
          <a:prstGeom prst="rect">
            <a:avLst/>
          </a:prstGeom>
        </p:spPr>
      </p:pic>
      <p:pic>
        <p:nvPicPr>
          <p:cNvPr id="9" name="Picture 8" descr="A group of people sitting on rocks&#10;&#10;Description automatically generated with medium confidence">
            <a:extLst>
              <a:ext uri="{FF2B5EF4-FFF2-40B4-BE49-F238E27FC236}">
                <a16:creationId xmlns:a16="http://schemas.microsoft.com/office/drawing/2014/main" id="{49D6C539-D7AF-3FF0-5F4A-0054F0EAB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691" y="3597377"/>
            <a:ext cx="5056312" cy="2334974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1B59AB0-1A97-A59C-1FF7-A14913FAA04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03165" y="217156"/>
            <a:ext cx="824400" cy="824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864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1B4FC4-74EE-411E-A4F8-2F58FD40DDA7}"/>
              </a:ext>
            </a:extLst>
          </p:cNvPr>
          <p:cNvSpPr/>
          <p:nvPr/>
        </p:nvSpPr>
        <p:spPr>
          <a:xfrm>
            <a:off x="142875" y="1270184"/>
            <a:ext cx="11988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3E713-23EC-4678-ADCB-DA21205A2A53}"/>
              </a:ext>
            </a:extLst>
          </p:cNvPr>
          <p:cNvSpPr txBox="1"/>
          <p:nvPr/>
        </p:nvSpPr>
        <p:spPr>
          <a:xfrm>
            <a:off x="407504" y="203497"/>
            <a:ext cx="11420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ysClr val="windowText" lastClr="000000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Related Works</a:t>
            </a:r>
            <a:endParaRPr lang="en-IT" sz="4800" dirty="0">
              <a:solidFill>
                <a:sysClr val="windowText" lastClr="000000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r>
              <a:rPr lang="en-US" sz="4800" b="0" i="0" u="none" strike="noStrike" baseline="0" dirty="0">
                <a:latin typeface="NimbusRomNo9L-Regu"/>
              </a:rPr>
              <a:t> </a:t>
            </a:r>
            <a:endParaRPr lang="en-IT" sz="4800" dirty="0">
              <a:solidFill>
                <a:sysClr val="windowText" lastClr="000000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A5532-0D5A-4870-84A2-18A744D1C720}"/>
              </a:ext>
            </a:extLst>
          </p:cNvPr>
          <p:cNvSpPr txBox="1"/>
          <p:nvPr/>
        </p:nvSpPr>
        <p:spPr>
          <a:xfrm>
            <a:off x="606287" y="2013258"/>
            <a:ext cx="1066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imbusRomNo9L-Regu"/>
              </a:rPr>
              <a:t> </a:t>
            </a:r>
            <a:endParaRPr lang="en-US" dirty="0"/>
          </a:p>
        </p:txBody>
      </p:sp>
      <p:sp>
        <p:nvSpPr>
          <p:cNvPr id="5" name="Rectangle 142">
            <a:extLst>
              <a:ext uri="{FF2B5EF4-FFF2-40B4-BE49-F238E27FC236}">
                <a16:creationId xmlns:a16="http://schemas.microsoft.com/office/drawing/2014/main" id="{E2767B28-E9E9-9C51-7315-9C5DB4A5761F}"/>
              </a:ext>
            </a:extLst>
          </p:cNvPr>
          <p:cNvSpPr/>
          <p:nvPr/>
        </p:nvSpPr>
        <p:spPr>
          <a:xfrm rot="10800000" flipV="1">
            <a:off x="0" y="1448900"/>
            <a:ext cx="12192001" cy="552884"/>
          </a:xfrm>
          <a:prstGeom prst="rect">
            <a:avLst/>
          </a:prstGeom>
          <a:solidFill>
            <a:srgbClr val="001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800" dirty="0">
                <a:solidFill>
                  <a:schemeClr val="tx1"/>
                </a:solidFill>
                <a:effectLst/>
                <a:latin typeface="NimbusRomNo9L"/>
              </a:rPr>
              <a:t> </a:t>
            </a:r>
          </a:p>
          <a:p>
            <a:r>
              <a:rPr lang="en-GB" b="0" i="0">
                <a:solidFill>
                  <a:schemeClr val="tx1"/>
                </a:solidFill>
                <a:effectLst/>
                <a:latin typeface="Söhne"/>
              </a:rPr>
              <a:t> </a:t>
            </a:r>
            <a:endParaRPr lang="en-GB" dirty="0">
              <a:solidFill>
                <a:schemeClr val="tx1"/>
              </a:solidFill>
              <a:latin typeface="NimbusRomNo9L"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C09A0361-7608-9BC4-33AA-7036FC2F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130" y="2164597"/>
            <a:ext cx="3882760" cy="4321344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CDCCDDD3-DE56-FCA0-7157-1AF84980A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04" y="2578450"/>
            <a:ext cx="3127972" cy="3441319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AAEC10AB-3E49-A580-5E90-FA6AE9F7E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859" y="2476080"/>
            <a:ext cx="3717678" cy="4090098"/>
          </a:xfrm>
          <a:prstGeom prst="rect">
            <a:avLst/>
          </a:prstGeom>
        </p:spPr>
      </p:pic>
      <p:pic>
        <p:nvPicPr>
          <p:cNvPr id="13" name="Picture 12" descr="A screenshot of a website&#10;&#10;Description automatically generated with medium confidence">
            <a:extLst>
              <a:ext uri="{FF2B5EF4-FFF2-40B4-BE49-F238E27FC236}">
                <a16:creationId xmlns:a16="http://schemas.microsoft.com/office/drawing/2014/main" id="{385967B9-F978-23C6-5CEA-E37A915EC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077" y="2190053"/>
            <a:ext cx="4517654" cy="4728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BE609D-28A2-2F9F-994E-BA7E7D7E2500}"/>
              </a:ext>
            </a:extLst>
          </p:cNvPr>
          <p:cNvSpPr txBox="1"/>
          <p:nvPr/>
        </p:nvSpPr>
        <p:spPr>
          <a:xfrm>
            <a:off x="99568" y="2286201"/>
            <a:ext cx="4264509" cy="246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q"/>
            </a:pPr>
            <a:r>
              <a:rPr lang="en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convolutional neural netowrk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q"/>
            </a:pPr>
            <a:r>
              <a:rPr lang="en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and inception-ResNet-V2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q"/>
            </a:pPr>
            <a:r>
              <a:rPr lang="en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Cluster-based-method (K-means)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q"/>
            </a:pPr>
            <a:r>
              <a:rPr lang="en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cGAN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38EDFC7-FEB2-BA53-5B3F-5A8949CE2B9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03165" y="281319"/>
            <a:ext cx="824400" cy="824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104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C0A3008-8953-4093-5CB1-D74C68C8F92D}"/>
              </a:ext>
            </a:extLst>
          </p:cNvPr>
          <p:cNvSpPr txBox="1"/>
          <p:nvPr/>
        </p:nvSpPr>
        <p:spPr>
          <a:xfrm>
            <a:off x="328613" y="322766"/>
            <a:ext cx="5557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5400" dirty="0">
                <a:solidFill>
                  <a:sysClr val="windowText" lastClr="000000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INTRODUCTION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27842-BC46-29DA-9046-59051ED1A5D1}"/>
              </a:ext>
            </a:extLst>
          </p:cNvPr>
          <p:cNvSpPr/>
          <p:nvPr/>
        </p:nvSpPr>
        <p:spPr>
          <a:xfrm>
            <a:off x="142875" y="1270184"/>
            <a:ext cx="11988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746E0F2-0867-0C02-B35F-87428D17A4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38987" y="164658"/>
            <a:ext cx="824400" cy="824400"/>
          </a:xfrm>
          <a:prstGeom prst="rect">
            <a:avLst/>
          </a:prstGeom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BEEFEB-2860-7E27-DCCD-7A21CA6E5759}"/>
              </a:ext>
            </a:extLst>
          </p:cNvPr>
          <p:cNvSpPr/>
          <p:nvPr/>
        </p:nvSpPr>
        <p:spPr>
          <a:xfrm>
            <a:off x="1571459" y="1597029"/>
            <a:ext cx="1362075" cy="1473518"/>
          </a:xfrm>
          <a:prstGeom prst="rect">
            <a:avLst/>
          </a:prstGeom>
          <a:solidFill>
            <a:srgbClr val="00143E"/>
          </a:solidFill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C9B86F-91C2-05CB-AC08-C4F291C2902A}"/>
              </a:ext>
            </a:extLst>
          </p:cNvPr>
          <p:cNvSpPr/>
          <p:nvPr/>
        </p:nvSpPr>
        <p:spPr>
          <a:xfrm>
            <a:off x="3004975" y="1597029"/>
            <a:ext cx="7894401" cy="1473518"/>
          </a:xfrm>
          <a:prstGeom prst="rect">
            <a:avLst/>
          </a:prstGeom>
          <a:solidFill>
            <a:srgbClr val="00143E">
              <a:alpha val="62109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we will explore the method of colorization using Conditional GAN (</a:t>
            </a:r>
            <a:r>
              <a:rPr lang="en-US" sz="1800" b="0" i="0" u="none" strike="noStrike" baseline="0" dirty="0" err="1">
                <a:latin typeface="NimbusRomNo9L-Regu"/>
              </a:rPr>
              <a:t>cGANs</a:t>
            </a:r>
            <a:r>
              <a:rPr lang="en-US" sz="1800" b="0" i="0" u="none" strike="noStrike" baseline="0" dirty="0">
                <a:latin typeface="NimbusRomNo9L-Regu"/>
              </a:rPr>
              <a:t>) proposed by Goodfellow et </a:t>
            </a:r>
            <a:r>
              <a:rPr lang="en-US" sz="1800" b="0" i="0" u="none" strike="noStrike" baseline="0" dirty="0" err="1">
                <a:latin typeface="NimbusRomNo9L-Regu"/>
              </a:rPr>
              <a:t>al.In</a:t>
            </a:r>
            <a:r>
              <a:rPr lang="en-US" sz="1800" b="0" i="0" u="none" strike="noStrike" baseline="0" dirty="0">
                <a:latin typeface="NimbusRomNo9L-Regu"/>
              </a:rPr>
              <a:t> deep generative modeling, deep neural networks learn a probability distribution over a given set of data points and generate similar data points</a:t>
            </a:r>
            <a:endParaRPr lang="en-GB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30301E-8E5B-834D-F0A1-12C1391838A8}"/>
              </a:ext>
            </a:extLst>
          </p:cNvPr>
          <p:cNvSpPr/>
          <p:nvPr/>
        </p:nvSpPr>
        <p:spPr>
          <a:xfrm>
            <a:off x="1571459" y="4591977"/>
            <a:ext cx="1362075" cy="1473518"/>
          </a:xfrm>
          <a:prstGeom prst="rect">
            <a:avLst/>
          </a:prstGeom>
          <a:solidFill>
            <a:srgbClr val="00143E"/>
          </a:solidFill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3B1D8-4B46-8205-18B0-92CA87C78EEF}"/>
              </a:ext>
            </a:extLst>
          </p:cNvPr>
          <p:cNvSpPr/>
          <p:nvPr/>
        </p:nvSpPr>
        <p:spPr>
          <a:xfrm>
            <a:off x="3004975" y="4591977"/>
            <a:ext cx="7894401" cy="1473518"/>
          </a:xfrm>
          <a:prstGeom prst="rect">
            <a:avLst/>
          </a:prstGeom>
          <a:solidFill>
            <a:srgbClr val="00143E">
              <a:alpha val="62109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we use a </a:t>
            </a:r>
            <a:r>
              <a:rPr lang="en-US" sz="1800" b="0" i="0" u="none" strike="noStrike" baseline="0" dirty="0" err="1">
                <a:latin typeface="NimbusRomNo9L-Regu"/>
              </a:rPr>
              <a:t>UNet</a:t>
            </a:r>
            <a:r>
              <a:rPr lang="en-US" sz="1800" b="0" i="0" u="none" strike="noStrike" baseline="0" dirty="0">
                <a:latin typeface="NimbusRomNo9L-Regu"/>
              </a:rPr>
              <a:t>-based architecture for the generator, and using a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convolutional </a:t>
            </a:r>
            <a:r>
              <a:rPr lang="en-US" sz="1800" b="0" i="0" u="none" strike="noStrike" baseline="0" dirty="0" err="1">
                <a:latin typeface="NimbusRomNo9L-Regu"/>
              </a:rPr>
              <a:t>PatchGAN</a:t>
            </a:r>
            <a:r>
              <a:rPr lang="en-US" sz="1800" b="0" i="0" u="none" strike="noStrike" baseline="0" dirty="0">
                <a:latin typeface="NimbusRomNo9L-Regu"/>
              </a:rPr>
              <a:t> for the discriminator.</a:t>
            </a:r>
            <a:endParaRPr lang="en-GB" sz="2000" dirty="0"/>
          </a:p>
        </p:txBody>
      </p:sp>
      <p:pic>
        <p:nvPicPr>
          <p:cNvPr id="19" name="Graphic 18" descr="Programmer female with solid fill">
            <a:extLst>
              <a:ext uri="{FF2B5EF4-FFF2-40B4-BE49-F238E27FC236}">
                <a16:creationId xmlns:a16="http://schemas.microsoft.com/office/drawing/2014/main" id="{A9C854C5-E6D5-CAD9-626E-2DA69A028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9584" y="4783358"/>
            <a:ext cx="914400" cy="914400"/>
          </a:xfrm>
          <a:prstGeom prst="rect">
            <a:avLst/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B043EF3-0C59-D080-02E2-8F148F5F25F8}"/>
              </a:ext>
            </a:extLst>
          </p:cNvPr>
          <p:cNvSpPr/>
          <p:nvPr/>
        </p:nvSpPr>
        <p:spPr>
          <a:xfrm>
            <a:off x="1571459" y="3094503"/>
            <a:ext cx="1362075" cy="1473518"/>
          </a:xfrm>
          <a:prstGeom prst="rect">
            <a:avLst/>
          </a:prstGeom>
          <a:solidFill>
            <a:srgbClr val="00143E"/>
          </a:solidFill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6864C2-A5DA-B1C6-DF0B-FF111540D4D9}"/>
              </a:ext>
            </a:extLst>
          </p:cNvPr>
          <p:cNvSpPr/>
          <p:nvPr/>
        </p:nvSpPr>
        <p:spPr>
          <a:xfrm>
            <a:off x="3004975" y="3094503"/>
            <a:ext cx="7894401" cy="1473518"/>
          </a:xfrm>
          <a:prstGeom prst="rect">
            <a:avLst/>
          </a:prstGeom>
          <a:solidFill>
            <a:srgbClr val="00143E">
              <a:alpha val="62109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we use Lab color space instead of RGB to train the models because To train a model for colorization, we should give it a grayscale image and hope that it will make it colorful.  </a:t>
            </a:r>
            <a:endParaRPr lang="en-GB" sz="2000" dirty="0"/>
          </a:p>
        </p:txBody>
      </p:sp>
      <p:pic>
        <p:nvPicPr>
          <p:cNvPr id="17" name="Graphic 16" descr="Palette with solid fill">
            <a:extLst>
              <a:ext uri="{FF2B5EF4-FFF2-40B4-BE49-F238E27FC236}">
                <a16:creationId xmlns:a16="http://schemas.microsoft.com/office/drawing/2014/main" id="{2011891A-3856-4B71-A630-83BA76807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9584" y="1876588"/>
            <a:ext cx="914400" cy="914400"/>
          </a:xfrm>
          <a:prstGeom prst="rect">
            <a:avLst/>
          </a:prstGeom>
        </p:spPr>
      </p:pic>
      <p:pic>
        <p:nvPicPr>
          <p:cNvPr id="22" name="Graphic 21" descr="Monitor with solid fill">
            <a:extLst>
              <a:ext uri="{FF2B5EF4-FFF2-40B4-BE49-F238E27FC236}">
                <a16:creationId xmlns:a16="http://schemas.microsoft.com/office/drawing/2014/main" id="{78A1F0A9-7CB7-4B4A-A87E-1E11C190A7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10246" y="32964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01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C0A3008-8953-4093-5CB1-D74C68C8F92D}"/>
              </a:ext>
            </a:extLst>
          </p:cNvPr>
          <p:cNvSpPr txBox="1"/>
          <p:nvPr/>
        </p:nvSpPr>
        <p:spPr>
          <a:xfrm>
            <a:off x="442344" y="265900"/>
            <a:ext cx="7548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5400" dirty="0">
                <a:solidFill>
                  <a:sysClr val="windowText" lastClr="000000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AIM OF THE PROJECT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27842-BC46-29DA-9046-59051ED1A5D1}"/>
              </a:ext>
            </a:extLst>
          </p:cNvPr>
          <p:cNvSpPr/>
          <p:nvPr/>
        </p:nvSpPr>
        <p:spPr>
          <a:xfrm>
            <a:off x="142875" y="1270184"/>
            <a:ext cx="11988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746E0F2-0867-0C02-B35F-87428D17A4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77105" y="306683"/>
            <a:ext cx="841763" cy="841763"/>
          </a:xfrm>
          <a:prstGeom prst="rect">
            <a:avLst/>
          </a:prstGeom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25A97DC-5A8A-DAC9-8CCF-02EF534A855F}"/>
              </a:ext>
            </a:extLst>
          </p:cNvPr>
          <p:cNvSpPr/>
          <p:nvPr/>
        </p:nvSpPr>
        <p:spPr>
          <a:xfrm>
            <a:off x="492152" y="2772027"/>
            <a:ext cx="2500131" cy="2442258"/>
          </a:xfrm>
          <a:prstGeom prst="ellipse">
            <a:avLst/>
          </a:prstGeom>
          <a:solidFill>
            <a:srgbClr val="001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AA5247F-4134-94BD-1EAD-A8A77615A2D5}"/>
              </a:ext>
            </a:extLst>
          </p:cNvPr>
          <p:cNvSpPr/>
          <p:nvPr/>
        </p:nvSpPr>
        <p:spPr>
          <a:xfrm>
            <a:off x="657919" y="2940030"/>
            <a:ext cx="2168595" cy="2106251"/>
          </a:xfrm>
          <a:prstGeom prst="ellipse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BDFE7D-8EC5-7B2F-4677-DD865810F804}"/>
              </a:ext>
            </a:extLst>
          </p:cNvPr>
          <p:cNvSpPr/>
          <p:nvPr/>
        </p:nvSpPr>
        <p:spPr>
          <a:xfrm>
            <a:off x="752854" y="3050383"/>
            <a:ext cx="1968592" cy="1875099"/>
          </a:xfrm>
          <a:prstGeom prst="ellipse">
            <a:avLst/>
          </a:prstGeom>
          <a:solidFill>
            <a:srgbClr val="0014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1518F9-4894-0DA8-B915-A97439810DDC}"/>
              </a:ext>
            </a:extLst>
          </p:cNvPr>
          <p:cNvSpPr/>
          <p:nvPr/>
        </p:nvSpPr>
        <p:spPr>
          <a:xfrm>
            <a:off x="926922" y="3224006"/>
            <a:ext cx="1620455" cy="1551006"/>
          </a:xfrm>
          <a:prstGeom prst="ellipse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CAE7C9-9693-2EE6-64D8-842B78274B4C}"/>
              </a:ext>
            </a:extLst>
          </p:cNvPr>
          <p:cNvSpPr/>
          <p:nvPr/>
        </p:nvSpPr>
        <p:spPr>
          <a:xfrm>
            <a:off x="1072793" y="3357593"/>
            <a:ext cx="1328711" cy="1260677"/>
          </a:xfrm>
          <a:prstGeom prst="ellipse">
            <a:avLst/>
          </a:prstGeom>
          <a:solidFill>
            <a:srgbClr val="0014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6ADB2C-0C88-1B19-FD5D-E6D8377C7B47}"/>
              </a:ext>
            </a:extLst>
          </p:cNvPr>
          <p:cNvSpPr/>
          <p:nvPr/>
        </p:nvSpPr>
        <p:spPr>
          <a:xfrm>
            <a:off x="1381334" y="3666735"/>
            <a:ext cx="711627" cy="656862"/>
          </a:xfrm>
          <a:prstGeom prst="ellipse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BBABAC-6537-D320-DBF0-4A98B9BC3EB2}"/>
              </a:ext>
            </a:extLst>
          </p:cNvPr>
          <p:cNvSpPr/>
          <p:nvPr/>
        </p:nvSpPr>
        <p:spPr>
          <a:xfrm>
            <a:off x="3864750" y="1929745"/>
            <a:ext cx="1076446" cy="1094092"/>
          </a:xfrm>
          <a:prstGeom prst="ellipse">
            <a:avLst/>
          </a:prstGeom>
          <a:ln>
            <a:solidFill>
              <a:schemeClr val="tx1"/>
            </a:solidFill>
          </a:ln>
          <a:effectLst>
            <a:glow rad="228600">
              <a:schemeClr val="accent6">
                <a:lumMod val="50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521E20-3A02-0F93-9F07-6868A8939D00}"/>
              </a:ext>
            </a:extLst>
          </p:cNvPr>
          <p:cNvSpPr/>
          <p:nvPr/>
        </p:nvSpPr>
        <p:spPr>
          <a:xfrm>
            <a:off x="3864750" y="3412725"/>
            <a:ext cx="1076446" cy="1094092"/>
          </a:xfrm>
          <a:prstGeom prst="ellipse">
            <a:avLst/>
          </a:prstGeom>
          <a:ln>
            <a:solidFill>
              <a:schemeClr val="tx1"/>
            </a:solidFill>
          </a:ln>
          <a:effectLst>
            <a:glow rad="228600">
              <a:schemeClr val="accent6">
                <a:lumMod val="50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FF9F8-FF61-C6F3-4AA7-1D3DBB642915}"/>
              </a:ext>
            </a:extLst>
          </p:cNvPr>
          <p:cNvSpPr/>
          <p:nvPr/>
        </p:nvSpPr>
        <p:spPr>
          <a:xfrm>
            <a:off x="3864750" y="4895705"/>
            <a:ext cx="1076446" cy="1094092"/>
          </a:xfrm>
          <a:prstGeom prst="ellipse">
            <a:avLst/>
          </a:prstGeom>
          <a:ln>
            <a:solidFill>
              <a:schemeClr val="tx1"/>
            </a:solidFill>
          </a:ln>
          <a:effectLst>
            <a:glow rad="228600">
              <a:schemeClr val="accent6">
                <a:lumMod val="50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EE92FF-4948-D77F-68E4-9183BDB94A6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737148" y="2474720"/>
            <a:ext cx="1488081" cy="1192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D97F156-76D2-5A13-DE2A-6BB0340B85C3}"/>
              </a:ext>
            </a:extLst>
          </p:cNvPr>
          <p:cNvCxnSpPr>
            <a:stCxn id="19" idx="4"/>
          </p:cNvCxnSpPr>
          <p:nvPr/>
        </p:nvCxnSpPr>
        <p:spPr>
          <a:xfrm>
            <a:off x="1737148" y="4323597"/>
            <a:ext cx="1391875" cy="1117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BDC9127-D23A-B3FE-5811-C7D583D37E1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3225229" y="2476791"/>
            <a:ext cx="6395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D722DAF-424E-F215-2ECF-69800597E048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3129023" y="5440680"/>
            <a:ext cx="735727" cy="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7BE431-617A-00DD-447E-5C96D1C9A7CC}"/>
              </a:ext>
            </a:extLst>
          </p:cNvPr>
          <p:cNvCxnSpPr>
            <a:stCxn id="19" idx="6"/>
            <a:endCxn id="22" idx="2"/>
          </p:cNvCxnSpPr>
          <p:nvPr/>
        </p:nvCxnSpPr>
        <p:spPr>
          <a:xfrm flipV="1">
            <a:off x="2092961" y="3959771"/>
            <a:ext cx="1771789" cy="35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phic 46" descr="Head with gears with solid fill">
            <a:extLst>
              <a:ext uri="{FF2B5EF4-FFF2-40B4-BE49-F238E27FC236}">
                <a16:creationId xmlns:a16="http://schemas.microsoft.com/office/drawing/2014/main" id="{7BC746B5-F8FE-B383-6031-8B4DC13E2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9029" y="2147746"/>
            <a:ext cx="639521" cy="639521"/>
          </a:xfrm>
          <a:prstGeom prst="rect">
            <a:avLst/>
          </a:prstGeom>
        </p:spPr>
      </p:pic>
      <p:pic>
        <p:nvPicPr>
          <p:cNvPr id="51" name="Graphic 50" descr="Statistics with solid fill">
            <a:extLst>
              <a:ext uri="{FF2B5EF4-FFF2-40B4-BE49-F238E27FC236}">
                <a16:creationId xmlns:a16="http://schemas.microsoft.com/office/drawing/2014/main" id="{73B79C22-9AC3-7114-48EA-28A0875E6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0569" y="5249733"/>
            <a:ext cx="476313" cy="47631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0249190-C755-5F6E-4D19-7C23D706A74A}"/>
              </a:ext>
            </a:extLst>
          </p:cNvPr>
          <p:cNvSpPr txBox="1"/>
          <p:nvPr/>
        </p:nvSpPr>
        <p:spPr>
          <a:xfrm>
            <a:off x="5300086" y="1836738"/>
            <a:ext cx="5616352" cy="92333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GB" sz="1800" b="0" dirty="0">
                <a:effectLst/>
                <a:latin typeface="NimbusRomNo9L"/>
              </a:rPr>
              <a:t>Proposed Method :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the </a:t>
            </a:r>
            <a:r>
              <a:rPr lang="en-US" sz="1800" b="0" i="0" u="none" strike="noStrike" baseline="0" dirty="0" err="1">
                <a:latin typeface="NimbusRomNo9L-Regu"/>
              </a:rPr>
              <a:t>cGAN</a:t>
            </a:r>
            <a:r>
              <a:rPr lang="en-US" sz="1800" b="0" i="0" u="none" strike="noStrike" baseline="0" dirty="0">
                <a:latin typeface="NimbusRomNo9L-Regu"/>
              </a:rPr>
              <a:t> takes a grayscale image as input and generates a corresponding colorized image</a:t>
            </a:r>
            <a:endParaRPr lang="en-IT" b="1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374204F-8F21-24BF-42F9-E6095555E0C1}"/>
              </a:ext>
            </a:extLst>
          </p:cNvPr>
          <p:cNvSpPr/>
          <p:nvPr/>
        </p:nvSpPr>
        <p:spPr>
          <a:xfrm>
            <a:off x="5320407" y="3408086"/>
            <a:ext cx="555250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endParaRPr lang="en-GB" dirty="0"/>
          </a:p>
          <a:p>
            <a:pPr algn="just"/>
            <a:endParaRPr lang="en-IT" b="1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D8EFEE6-E4E9-F86C-C7E8-2C3E98D63E67}"/>
              </a:ext>
            </a:extLst>
          </p:cNvPr>
          <p:cNvSpPr/>
          <p:nvPr/>
        </p:nvSpPr>
        <p:spPr>
          <a:xfrm>
            <a:off x="5324265" y="4979015"/>
            <a:ext cx="5257859" cy="1754326"/>
          </a:xfrm>
          <a:prstGeom prst="rect">
            <a:avLst/>
          </a:prstGeom>
        </p:spPr>
        <p:txBody>
          <a:bodyPr wrap="square" lIns="90000">
            <a:spAutoFit/>
          </a:bodyPr>
          <a:lstStyle/>
          <a:p>
            <a:pPr algn="just"/>
            <a:r>
              <a:rPr lang="en-IT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Evaluate:</a:t>
            </a:r>
          </a:p>
          <a:p>
            <a:pPr algn="just"/>
            <a:r>
              <a:rPr lang="en-US" sz="1800" b="0" i="0" u="none" strike="noStrike" baseline="0" dirty="0">
                <a:latin typeface="NimbusRomNo9L-Regu"/>
              </a:rPr>
              <a:t>The Discriminator and GAN loss, The Generator loss</a:t>
            </a:r>
            <a:endParaRPr lang="en-GB" dirty="0"/>
          </a:p>
          <a:p>
            <a:pPr algn="just"/>
            <a:endParaRPr lang="en-GB" dirty="0"/>
          </a:p>
          <a:p>
            <a:pPr algn="just"/>
            <a:r>
              <a:rPr lang="en-GB" sz="1800" dirty="0">
                <a:effectLst/>
                <a:latin typeface="NimbusRomNo9L"/>
              </a:rPr>
              <a:t> </a:t>
            </a:r>
            <a:endParaRPr lang="en-GB" dirty="0"/>
          </a:p>
          <a:p>
            <a:pPr algn="just"/>
            <a:endParaRPr lang="en-IT" b="1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just"/>
            <a:r>
              <a:rPr lang="en-IT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</a:p>
        </p:txBody>
      </p:sp>
      <p:pic>
        <p:nvPicPr>
          <p:cNvPr id="4" name="Graphic 3" descr="Person with idea with solid fill">
            <a:extLst>
              <a:ext uri="{FF2B5EF4-FFF2-40B4-BE49-F238E27FC236}">
                <a16:creationId xmlns:a16="http://schemas.microsoft.com/office/drawing/2014/main" id="{DFCC049F-83CD-D81E-AE43-8C167DEF79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7318" y="2158999"/>
            <a:ext cx="914400" cy="914400"/>
          </a:xfrm>
          <a:prstGeom prst="rect">
            <a:avLst/>
          </a:prstGeom>
        </p:spPr>
      </p:pic>
      <p:pic>
        <p:nvPicPr>
          <p:cNvPr id="26" name="Graphic 25" descr="Palette with solid fill">
            <a:extLst>
              <a:ext uri="{FF2B5EF4-FFF2-40B4-BE49-F238E27FC236}">
                <a16:creationId xmlns:a16="http://schemas.microsoft.com/office/drawing/2014/main" id="{29F93207-09A5-4C41-9F53-81BA437FA0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75903" y="3530731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C3A94-5240-5C33-8172-FD5863212DB4}"/>
              </a:ext>
            </a:extLst>
          </p:cNvPr>
          <p:cNvSpPr txBox="1"/>
          <p:nvPr/>
        </p:nvSpPr>
        <p:spPr>
          <a:xfrm>
            <a:off x="5256555" y="3685085"/>
            <a:ext cx="5616352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sz="1800" b="0" dirty="0">
                <a:effectLst/>
                <a:latin typeface="NimbusRomNo9L"/>
              </a:rPr>
              <a:t>Training Model, UNET &amp; </a:t>
            </a:r>
            <a:r>
              <a:rPr lang="en-US" sz="1800" b="0" dirty="0" err="1">
                <a:effectLst/>
                <a:latin typeface="NimbusRomNo9L"/>
              </a:rPr>
              <a:t>PathGan</a:t>
            </a:r>
            <a:endParaRPr lang="en-IT" b="1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85532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C0A3008-8953-4093-5CB1-D74C68C8F92D}"/>
              </a:ext>
            </a:extLst>
          </p:cNvPr>
          <p:cNvSpPr txBox="1"/>
          <p:nvPr/>
        </p:nvSpPr>
        <p:spPr>
          <a:xfrm>
            <a:off x="305867" y="322766"/>
            <a:ext cx="9465717" cy="93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5400" dirty="0">
                <a:solidFill>
                  <a:sysClr val="windowText" lastClr="000000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MATERIAL AND METHODS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27842-BC46-29DA-9046-59051ED1A5D1}"/>
              </a:ext>
            </a:extLst>
          </p:cNvPr>
          <p:cNvSpPr/>
          <p:nvPr/>
        </p:nvSpPr>
        <p:spPr>
          <a:xfrm>
            <a:off x="142875" y="1270184"/>
            <a:ext cx="11988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746E0F2-0867-0C02-B35F-87428D17A4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51718" y="222428"/>
            <a:ext cx="803906" cy="803906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D72D14-7187-75E8-21A2-D5438F29D155}"/>
              </a:ext>
            </a:extLst>
          </p:cNvPr>
          <p:cNvSpPr/>
          <p:nvPr/>
        </p:nvSpPr>
        <p:spPr>
          <a:xfrm>
            <a:off x="2606040" y="2860039"/>
            <a:ext cx="2270760" cy="1340295"/>
          </a:xfrm>
          <a:prstGeom prst="rect">
            <a:avLst/>
          </a:prstGeom>
          <a:solidFill>
            <a:srgbClr val="00143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b="1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ctr"/>
            <a:endParaRPr lang="en-IT" b="1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ctr"/>
            <a:r>
              <a:rPr lang="en-IT" b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Retrieving The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0C6559-1269-9DAB-833F-107E3B343A7A}"/>
              </a:ext>
            </a:extLst>
          </p:cNvPr>
          <p:cNvSpPr/>
          <p:nvPr/>
        </p:nvSpPr>
        <p:spPr>
          <a:xfrm>
            <a:off x="2606040" y="4244459"/>
            <a:ext cx="2270760" cy="2006005"/>
          </a:xfrm>
          <a:prstGeom prst="rect">
            <a:avLst/>
          </a:prstGeom>
          <a:solidFill>
            <a:srgbClr val="00143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baseline="0" dirty="0">
                <a:latin typeface="NimbusRomNo9L-Regu"/>
              </a:rPr>
              <a:t>ImageNetmini-1000 which is an image database organized by WordNet </a:t>
            </a:r>
            <a:r>
              <a:rPr lang="en-US" sz="1800" b="0" i="0" u="none" strike="noStrike" baseline="0" dirty="0" err="1">
                <a:latin typeface="NimbusRomNo9L-Regu"/>
              </a:rPr>
              <a:t>heirachy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endParaRPr lang="en-IT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7849A5-EB65-C7DB-AC88-EAF18EC61399}"/>
              </a:ext>
            </a:extLst>
          </p:cNvPr>
          <p:cNvSpPr/>
          <p:nvPr/>
        </p:nvSpPr>
        <p:spPr>
          <a:xfrm>
            <a:off x="3002280" y="1961706"/>
            <a:ext cx="1386840" cy="1384420"/>
          </a:xfrm>
          <a:prstGeom prst="ellipse">
            <a:avLst/>
          </a:prstGeom>
          <a:solidFill>
            <a:srgbClr val="00143E"/>
          </a:solidFill>
          <a:ln>
            <a:solidFill>
              <a:schemeClr val="bg1"/>
            </a:solidFill>
          </a:ln>
          <a:effectLst>
            <a:glow rad="228600">
              <a:schemeClr val="accent6">
                <a:lumMod val="50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6A88C9-9F42-FF48-7C34-84EE3ED49C1B}"/>
              </a:ext>
            </a:extLst>
          </p:cNvPr>
          <p:cNvSpPr/>
          <p:nvPr/>
        </p:nvSpPr>
        <p:spPr>
          <a:xfrm>
            <a:off x="4907280" y="2860039"/>
            <a:ext cx="2270760" cy="1340295"/>
          </a:xfrm>
          <a:prstGeom prst="rect">
            <a:avLst/>
          </a:prstGeom>
          <a:solidFill>
            <a:srgbClr val="00143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b="1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ctr"/>
            <a:r>
              <a:rPr lang="en-IT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Dataset Preparation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FB8BB3-C355-D461-30B5-F17E3987870F}"/>
              </a:ext>
            </a:extLst>
          </p:cNvPr>
          <p:cNvSpPr/>
          <p:nvPr/>
        </p:nvSpPr>
        <p:spPr>
          <a:xfrm>
            <a:off x="4927734" y="4244459"/>
            <a:ext cx="2260198" cy="2006005"/>
          </a:xfrm>
          <a:prstGeom prst="rect">
            <a:avLst/>
          </a:prstGeom>
          <a:solidFill>
            <a:srgbClr val="00143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effectLst/>
                <a:latin typeface="NimbusRomNo9L"/>
              </a:rPr>
              <a:t>Lab </a:t>
            </a:r>
            <a:r>
              <a:rPr lang="en-GB" sz="1800" dirty="0" err="1">
                <a:effectLst/>
                <a:latin typeface="NimbusRomNo9L"/>
              </a:rPr>
              <a:t>color</a:t>
            </a:r>
            <a:r>
              <a:rPr lang="en-GB" sz="1800" dirty="0">
                <a:effectLst/>
                <a:latin typeface="NimbusRomNo9L"/>
              </a:rPr>
              <a:t> space instead of RGB to train the models </a:t>
            </a:r>
            <a:endParaRPr lang="en-GB" dirty="0"/>
          </a:p>
          <a:p>
            <a:pPr algn="ctr"/>
            <a:endParaRPr lang="en-IT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228361-99D4-7393-A1B9-2576611FBCA3}"/>
              </a:ext>
            </a:extLst>
          </p:cNvPr>
          <p:cNvSpPr/>
          <p:nvPr/>
        </p:nvSpPr>
        <p:spPr>
          <a:xfrm>
            <a:off x="5425440" y="1961706"/>
            <a:ext cx="1386840" cy="1384420"/>
          </a:xfrm>
          <a:prstGeom prst="ellipse">
            <a:avLst/>
          </a:prstGeom>
          <a:solidFill>
            <a:srgbClr val="00143E"/>
          </a:solidFill>
          <a:ln>
            <a:solidFill>
              <a:schemeClr val="bg1"/>
            </a:solidFill>
          </a:ln>
          <a:effectLst>
            <a:glow rad="228600">
              <a:schemeClr val="accent6">
                <a:lumMod val="50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AE7A80-7DD6-883B-4D5F-E9107C902AE8}"/>
              </a:ext>
            </a:extLst>
          </p:cNvPr>
          <p:cNvSpPr/>
          <p:nvPr/>
        </p:nvSpPr>
        <p:spPr>
          <a:xfrm>
            <a:off x="304800" y="2860039"/>
            <a:ext cx="2270760" cy="1340295"/>
          </a:xfrm>
          <a:prstGeom prst="rect">
            <a:avLst/>
          </a:prstGeom>
          <a:solidFill>
            <a:srgbClr val="00143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b="1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ctr"/>
            <a:endParaRPr lang="en-IT" b="1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ctr"/>
            <a:r>
              <a:rPr lang="en-IT" b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Understanding The Context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90EA44-494A-B22B-14CD-49F2F58D9CC4}"/>
              </a:ext>
            </a:extLst>
          </p:cNvPr>
          <p:cNvSpPr/>
          <p:nvPr/>
        </p:nvSpPr>
        <p:spPr>
          <a:xfrm>
            <a:off x="304800" y="4244459"/>
            <a:ext cx="2250306" cy="2006005"/>
          </a:xfrm>
          <a:prstGeom prst="rect">
            <a:avLst/>
          </a:prstGeom>
          <a:solidFill>
            <a:srgbClr val="00143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T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/>
              </a:rPr>
              <a:t>study about different methods for</a:t>
            </a:r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/>
              </a:rPr>
              <a:t> colorization a grayscale image</a:t>
            </a:r>
            <a:endParaRPr lang="zh-CN" altLang="en-US" dirty="0">
              <a:solidFill>
                <a:schemeClr val="bg1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B60127-08CE-D90A-2DD7-EA05A4D3E550}"/>
              </a:ext>
            </a:extLst>
          </p:cNvPr>
          <p:cNvSpPr/>
          <p:nvPr/>
        </p:nvSpPr>
        <p:spPr>
          <a:xfrm>
            <a:off x="792480" y="1961706"/>
            <a:ext cx="1386840" cy="1384420"/>
          </a:xfrm>
          <a:prstGeom prst="ellipse">
            <a:avLst/>
          </a:prstGeom>
          <a:solidFill>
            <a:srgbClr val="00143E"/>
          </a:solidFill>
          <a:ln>
            <a:solidFill>
              <a:schemeClr val="bg1"/>
            </a:solidFill>
          </a:ln>
          <a:effectLst>
            <a:glow rad="228600">
              <a:schemeClr val="accent6">
                <a:lumMod val="50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D8052B-0445-9A29-E8A0-E985510F1C84}"/>
              </a:ext>
            </a:extLst>
          </p:cNvPr>
          <p:cNvSpPr/>
          <p:nvPr/>
        </p:nvSpPr>
        <p:spPr>
          <a:xfrm>
            <a:off x="7208520" y="2860039"/>
            <a:ext cx="2270760" cy="1340295"/>
          </a:xfrm>
          <a:prstGeom prst="rect">
            <a:avLst/>
          </a:prstGeom>
          <a:solidFill>
            <a:srgbClr val="00143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b="1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ctr"/>
            <a:r>
              <a:rPr lang="en-IT" b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Building Models and Training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D5039C-BC9C-60CB-8FA8-26C1A6CB339B}"/>
              </a:ext>
            </a:extLst>
          </p:cNvPr>
          <p:cNvSpPr/>
          <p:nvPr/>
        </p:nvSpPr>
        <p:spPr>
          <a:xfrm>
            <a:off x="7218546" y="4244459"/>
            <a:ext cx="2260332" cy="2006005"/>
          </a:xfrm>
          <a:prstGeom prst="rect">
            <a:avLst/>
          </a:prstGeom>
          <a:solidFill>
            <a:srgbClr val="00143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T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/>
              </a:rPr>
              <a:t>We built </a:t>
            </a:r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/>
              </a:rPr>
              <a:t>a </a:t>
            </a:r>
            <a:r>
              <a:rPr lang="en-US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/>
              </a:rPr>
              <a:t>cGAN</a:t>
            </a:r>
            <a:r>
              <a:rPr lang="en-US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/>
              </a:rPr>
              <a:t> and implement UNET as generator and patch GAN as Discriminator  </a:t>
            </a:r>
            <a:endParaRPr lang="zh-CN" altLang="en-US" b="1" dirty="0">
              <a:latin typeface="Apple Symbols" panose="02000000000000000000" pitchFamily="2" charset="-79"/>
              <a:ea typeface="Apple Symbols" panose="02000000000000000000" pitchFamily="2" charset="-79"/>
              <a:cs typeface="Apple Symbol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C8963A7-AAFC-B0BE-88BF-9292C0CD5AAF}"/>
              </a:ext>
            </a:extLst>
          </p:cNvPr>
          <p:cNvSpPr/>
          <p:nvPr/>
        </p:nvSpPr>
        <p:spPr>
          <a:xfrm>
            <a:off x="7726680" y="1961706"/>
            <a:ext cx="1386840" cy="1384420"/>
          </a:xfrm>
          <a:prstGeom prst="ellipse">
            <a:avLst/>
          </a:prstGeom>
          <a:solidFill>
            <a:srgbClr val="00143E"/>
          </a:solidFill>
          <a:ln>
            <a:solidFill>
              <a:schemeClr val="bg1"/>
            </a:solidFill>
          </a:ln>
          <a:effectLst>
            <a:glow rad="228600">
              <a:schemeClr val="accent6">
                <a:lumMod val="50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910237-26C0-8264-3E6B-8D0A8A963197}"/>
              </a:ext>
            </a:extLst>
          </p:cNvPr>
          <p:cNvSpPr/>
          <p:nvPr/>
        </p:nvSpPr>
        <p:spPr>
          <a:xfrm>
            <a:off x="9506738" y="2860039"/>
            <a:ext cx="2270760" cy="1340295"/>
          </a:xfrm>
          <a:prstGeom prst="rect">
            <a:avLst/>
          </a:prstGeom>
          <a:solidFill>
            <a:srgbClr val="00143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b="1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ctr"/>
            <a:r>
              <a:rPr lang="en-IT" b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Evaluation of Models and Reporting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F17A59-4498-ED4D-BAD5-5A504B9CA863}"/>
              </a:ext>
            </a:extLst>
          </p:cNvPr>
          <p:cNvSpPr/>
          <p:nvPr/>
        </p:nvSpPr>
        <p:spPr>
          <a:xfrm>
            <a:off x="9519384" y="4244459"/>
            <a:ext cx="2258114" cy="2006005"/>
          </a:xfrm>
          <a:prstGeom prst="rect">
            <a:avLst/>
          </a:prstGeom>
          <a:solidFill>
            <a:srgbClr val="00143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T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/>
              </a:rPr>
              <a:t>As a final result, we produced</a:t>
            </a:r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The Discriminator and GAN loss and the Generator loss</a:t>
            </a:r>
            <a:endParaRPr lang="en-GB" dirty="0"/>
          </a:p>
          <a:p>
            <a:pPr algn="ctr"/>
            <a:endParaRPr lang="it-IT" dirty="0">
              <a:latin typeface="Apple Symbols" panose="02000000000000000000" pitchFamily="2" charset="-79"/>
              <a:ea typeface="Apple Symbols" panose="02000000000000000000" pitchFamily="2" charset="-79"/>
              <a:cs typeface="Apple Symbol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95312E5-E718-6BBE-7E6F-C5F52F88ED17}"/>
              </a:ext>
            </a:extLst>
          </p:cNvPr>
          <p:cNvSpPr/>
          <p:nvPr/>
        </p:nvSpPr>
        <p:spPr>
          <a:xfrm>
            <a:off x="10024898" y="1961706"/>
            <a:ext cx="1386840" cy="1384420"/>
          </a:xfrm>
          <a:prstGeom prst="ellipse">
            <a:avLst/>
          </a:prstGeom>
          <a:solidFill>
            <a:srgbClr val="00143E"/>
          </a:solidFill>
          <a:ln>
            <a:solidFill>
              <a:schemeClr val="bg1"/>
            </a:solidFill>
          </a:ln>
          <a:effectLst>
            <a:glow rad="228600">
              <a:schemeClr val="accent6">
                <a:lumMod val="50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5" name="Graphic 4" descr="Brain in head with solid fill">
            <a:extLst>
              <a:ext uri="{FF2B5EF4-FFF2-40B4-BE49-F238E27FC236}">
                <a16:creationId xmlns:a16="http://schemas.microsoft.com/office/drawing/2014/main" id="{3E251B8C-EA15-2B74-9575-FA6D8492A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560" y="2158999"/>
            <a:ext cx="914400" cy="914400"/>
          </a:xfrm>
          <a:prstGeom prst="rect">
            <a:avLst/>
          </a:prstGeom>
        </p:spPr>
      </p:pic>
      <p:pic>
        <p:nvPicPr>
          <p:cNvPr id="26" name="Graphic 25" descr="Server with solid fill">
            <a:extLst>
              <a:ext uri="{FF2B5EF4-FFF2-40B4-BE49-F238E27FC236}">
                <a16:creationId xmlns:a16="http://schemas.microsoft.com/office/drawing/2014/main" id="{D6D102B9-DBBE-8CC2-407C-8C698CDEB9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46120" y="2196716"/>
            <a:ext cx="914400" cy="914400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C01790E0-F9F4-CEE0-B2AF-390A744D53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61660" y="2219959"/>
            <a:ext cx="914400" cy="914400"/>
          </a:xfrm>
          <a:prstGeom prst="rect">
            <a:avLst/>
          </a:prstGeom>
        </p:spPr>
      </p:pic>
      <p:pic>
        <p:nvPicPr>
          <p:cNvPr id="30" name="Graphic 29" descr="Artificial Intelligence with solid fill">
            <a:extLst>
              <a:ext uri="{FF2B5EF4-FFF2-40B4-BE49-F238E27FC236}">
                <a16:creationId xmlns:a16="http://schemas.microsoft.com/office/drawing/2014/main" id="{FB23AA66-2339-37FE-ED97-DFC485C428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3380" y="2189784"/>
            <a:ext cx="914400" cy="914400"/>
          </a:xfrm>
          <a:prstGeom prst="rect">
            <a:avLst/>
          </a:prstGeom>
        </p:spPr>
      </p:pic>
      <p:pic>
        <p:nvPicPr>
          <p:cNvPr id="32" name="Graphic 31" descr="Person with idea with solid fill">
            <a:extLst>
              <a:ext uri="{FF2B5EF4-FFF2-40B4-BE49-F238E27FC236}">
                <a16:creationId xmlns:a16="http://schemas.microsoft.com/office/drawing/2014/main" id="{2B5CA519-03A0-4DC2-0CB7-09979977BE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37318" y="21589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53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1B4FC4-74EE-411E-A4F8-2F58FD40DDA7}"/>
              </a:ext>
            </a:extLst>
          </p:cNvPr>
          <p:cNvSpPr/>
          <p:nvPr/>
        </p:nvSpPr>
        <p:spPr>
          <a:xfrm>
            <a:off x="142875" y="1270184"/>
            <a:ext cx="11988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3E713-23EC-4678-ADCB-DA21205A2A53}"/>
              </a:ext>
            </a:extLst>
          </p:cNvPr>
          <p:cNvSpPr txBox="1"/>
          <p:nvPr/>
        </p:nvSpPr>
        <p:spPr>
          <a:xfrm>
            <a:off x="407504" y="203497"/>
            <a:ext cx="11420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u="none" strike="noStrike" baseline="0" dirty="0">
                <a:latin typeface="NimbusRomNo9L-Regu"/>
              </a:rPr>
              <a:t>Dataset Preparation</a:t>
            </a:r>
          </a:p>
          <a:p>
            <a:r>
              <a:rPr lang="en-US" sz="4800" b="0" i="0" u="none" strike="noStrike" baseline="0" dirty="0">
                <a:latin typeface="NimbusRomNo9L-Regu"/>
              </a:rPr>
              <a:t> </a:t>
            </a:r>
            <a:endParaRPr lang="en-IT" sz="4800" dirty="0">
              <a:solidFill>
                <a:sysClr val="windowText" lastClr="000000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A5532-0D5A-4870-84A2-18A744D1C720}"/>
              </a:ext>
            </a:extLst>
          </p:cNvPr>
          <p:cNvSpPr txBox="1"/>
          <p:nvPr/>
        </p:nvSpPr>
        <p:spPr>
          <a:xfrm>
            <a:off x="606287" y="2013258"/>
            <a:ext cx="10664687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latin typeface="NimbusRomNo9L-Regu"/>
              </a:rPr>
              <a:t>ImageNet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latin typeface="NimbusRomNo9L-Regu"/>
              </a:rPr>
              <a:t>5000 Random sample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latin typeface="NimbusRomNo9L-Regu"/>
              </a:rPr>
              <a:t>Augmentation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latin typeface="NimbusRomNo9L-Regu"/>
              </a:rPr>
              <a:t>Random Horizontal Flip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latin typeface="NimbusRomNo9L-Regu"/>
              </a:rPr>
              <a:t>Dataset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latin typeface="NimbusRomNo9L-Regu"/>
              </a:rPr>
              <a:t>80% Training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latin typeface="NimbusRomNo9L-Regu"/>
              </a:rPr>
              <a:t>20% Validation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0B1F29B-778A-2808-7A3E-30D9B56D5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32"/>
          <a:stretch/>
        </p:blipFill>
        <p:spPr>
          <a:xfrm>
            <a:off x="5458363" y="3200756"/>
            <a:ext cx="6285409" cy="1388361"/>
          </a:xfrm>
          <a:prstGeom prst="rect">
            <a:avLst/>
          </a:prstGeom>
        </p:spPr>
      </p:pic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313E209-0D46-8545-75FF-04A5B5B14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32"/>
          <a:stretch/>
        </p:blipFill>
        <p:spPr>
          <a:xfrm>
            <a:off x="5458362" y="4977167"/>
            <a:ext cx="6285409" cy="13883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F083E59-66CE-34BA-3F81-7A1BEC807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544" y="1568460"/>
            <a:ext cx="4239048" cy="8817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42B40-C4CD-4EED-1925-6B0EF993419D}"/>
              </a:ext>
            </a:extLst>
          </p:cNvPr>
          <p:cNvSpPr txBox="1"/>
          <p:nvPr/>
        </p:nvSpPr>
        <p:spPr>
          <a:xfrm>
            <a:off x="7772400" y="448875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 sample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CACB5-40A9-5F3B-FA92-297DEA450704}"/>
              </a:ext>
            </a:extLst>
          </p:cNvPr>
          <p:cNvSpPr txBox="1"/>
          <p:nvPr/>
        </p:nvSpPr>
        <p:spPr>
          <a:xfrm>
            <a:off x="7772400" y="6327272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sample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20AE525-38B1-FE8B-BA8F-90AF1BD0BC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38987" y="164658"/>
            <a:ext cx="824400" cy="824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18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1B4FC4-74EE-411E-A4F8-2F58FD40DDA7}"/>
              </a:ext>
            </a:extLst>
          </p:cNvPr>
          <p:cNvSpPr/>
          <p:nvPr/>
        </p:nvSpPr>
        <p:spPr>
          <a:xfrm>
            <a:off x="142875" y="1270184"/>
            <a:ext cx="11988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3E713-23EC-4678-ADCB-DA21205A2A53}"/>
              </a:ext>
            </a:extLst>
          </p:cNvPr>
          <p:cNvSpPr txBox="1"/>
          <p:nvPr/>
        </p:nvSpPr>
        <p:spPr>
          <a:xfrm>
            <a:off x="407504" y="203497"/>
            <a:ext cx="11420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u="none" strike="noStrike" baseline="0" dirty="0">
                <a:latin typeface="NimbusRomNo9L-Regu"/>
              </a:rPr>
              <a:t>Dataset Preparation</a:t>
            </a:r>
          </a:p>
          <a:p>
            <a:r>
              <a:rPr lang="en-US" sz="4800" b="0" i="0" u="none" strike="noStrike" baseline="0" dirty="0">
                <a:latin typeface="NimbusRomNo9L-Regu"/>
              </a:rPr>
              <a:t> </a:t>
            </a:r>
            <a:endParaRPr lang="en-IT" sz="4800" dirty="0">
              <a:solidFill>
                <a:sysClr val="windowText" lastClr="000000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61802-29E7-3D17-BDCF-79044C926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499" y="1559083"/>
            <a:ext cx="5713695" cy="2912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39BBD0-2CC7-9143-0A0A-5AD7896FD41B}"/>
              </a:ext>
            </a:extLst>
          </p:cNvPr>
          <p:cNvSpPr txBox="1"/>
          <p:nvPr/>
        </p:nvSpPr>
        <p:spPr>
          <a:xfrm>
            <a:off x="606287" y="2013258"/>
            <a:ext cx="10664687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latin typeface="NimbusRomNo9L-Regu"/>
              </a:rPr>
              <a:t>RGB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latin typeface="NimbusRomNo9L-Regu"/>
              </a:rPr>
              <a:t>3 different Channels for red, green, and blue.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latin typeface="NimbusRomNo9L-Regu"/>
              </a:rPr>
              <a:t>LAB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latin typeface="NimbusRomNo9L-Regu"/>
              </a:rPr>
              <a:t>L: Lightening,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latin typeface="NimbusRomNo9L-Regu"/>
              </a:rPr>
              <a:t>a: Green to Red,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latin typeface="NimbusRomNo9L-Regu"/>
              </a:rPr>
              <a:t>b: Blue to Yellow.</a:t>
            </a:r>
          </a:p>
        </p:txBody>
      </p:sp>
      <p:pic>
        <p:nvPicPr>
          <p:cNvPr id="13" name="Picture 12" descr="Chart&#10;&#10;Description automatically generated with low confidence">
            <a:extLst>
              <a:ext uri="{FF2B5EF4-FFF2-40B4-BE49-F238E27FC236}">
                <a16:creationId xmlns:a16="http://schemas.microsoft.com/office/drawing/2014/main" id="{282A505E-9005-6029-F2FD-0E2A1D4B4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76" y="4960711"/>
            <a:ext cx="3412186" cy="1254209"/>
          </a:xfrm>
          <a:prstGeom prst="rect">
            <a:avLst/>
          </a:prstGeom>
        </p:spPr>
      </p:pic>
      <p:pic>
        <p:nvPicPr>
          <p:cNvPr id="15" name="Picture 14" descr="Diagram, venn diagram, circle&#10;&#10;Description automatically generated">
            <a:extLst>
              <a:ext uri="{FF2B5EF4-FFF2-40B4-BE49-F238E27FC236}">
                <a16:creationId xmlns:a16="http://schemas.microsoft.com/office/drawing/2014/main" id="{FF727A84-DD7D-61FF-C9FF-272BDE22F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9718" y="5011226"/>
            <a:ext cx="2018062" cy="11531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EF532F-5E45-D3ED-6A3B-1B4C51D66719}"/>
              </a:ext>
            </a:extLst>
          </p:cNvPr>
          <p:cNvSpPr txBox="1"/>
          <p:nvPr/>
        </p:nvSpPr>
        <p:spPr>
          <a:xfrm>
            <a:off x="7084099" y="626990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807A9B-35F1-91DE-B49E-F8C632797704}"/>
              </a:ext>
            </a:extLst>
          </p:cNvPr>
          <p:cNvSpPr txBox="1"/>
          <p:nvPr/>
        </p:nvSpPr>
        <p:spPr>
          <a:xfrm>
            <a:off x="10557606" y="623212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C01E96-900D-04CA-C7D1-27A9865F860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38987" y="164658"/>
            <a:ext cx="824400" cy="824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794696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1C2032"/>
      </a:dk2>
      <a:lt2>
        <a:srgbClr val="F0F3F2"/>
      </a:lt2>
      <a:accent1>
        <a:srgbClr val="DB348D"/>
      </a:accent1>
      <a:accent2>
        <a:srgbClr val="CA23C1"/>
      </a:accent2>
      <a:accent3>
        <a:srgbClr val="9E34DB"/>
      </a:accent3>
      <a:accent4>
        <a:srgbClr val="512FCD"/>
      </a:accent4>
      <a:accent5>
        <a:srgbClr val="3456DB"/>
      </a:accent5>
      <a:accent6>
        <a:srgbClr val="2389CA"/>
      </a:accent6>
      <a:hlink>
        <a:srgbClr val="3F43BF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1005</TotalTime>
  <Words>888</Words>
  <Application>Microsoft Macintosh PowerPoint</Application>
  <PresentationFormat>Widescreen</PresentationFormat>
  <Paragraphs>220</Paragraphs>
  <Slides>25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2" baseType="lpstr">
      <vt:lpstr>等线</vt:lpstr>
      <vt:lpstr>Apple Symbols</vt:lpstr>
      <vt:lpstr>Arial</vt:lpstr>
      <vt:lpstr>AvenirNextLTPro</vt:lpstr>
      <vt:lpstr>Calibri</vt:lpstr>
      <vt:lpstr>Cambria Math</vt:lpstr>
      <vt:lpstr>CMMI10</vt:lpstr>
      <vt:lpstr>CMR7</vt:lpstr>
      <vt:lpstr>NimbusRomNo9L</vt:lpstr>
      <vt:lpstr>NimbusRomNo9L-Regu</vt:lpstr>
      <vt:lpstr>RockwellNova</vt:lpstr>
      <vt:lpstr>Söhne</vt:lpstr>
      <vt:lpstr>The Hand Bold</vt:lpstr>
      <vt:lpstr>The Serif Hand Black</vt:lpstr>
      <vt:lpstr>Times New Roman</vt:lpstr>
      <vt:lpstr>Wingdings</vt:lpstr>
      <vt:lpstr>SketchyVTI</vt:lpstr>
      <vt:lpstr>Neural Network and Deep Learning Course Final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Data Analysis Course Final Project</dc:title>
  <dc:creator>Yapicioglu Fatima Rabia</dc:creator>
  <cp:lastModifiedBy>Rangrazi Asl Asal</cp:lastModifiedBy>
  <cp:revision>100</cp:revision>
  <dcterms:created xsi:type="dcterms:W3CDTF">2022-07-16T10:43:03Z</dcterms:created>
  <dcterms:modified xsi:type="dcterms:W3CDTF">2023-02-20T00:07:10Z</dcterms:modified>
</cp:coreProperties>
</file>